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59" r:id="rId3"/>
    <p:sldId id="257" r:id="rId4"/>
    <p:sldId id="260" r:id="rId5"/>
    <p:sldId id="261" r:id="rId6"/>
    <p:sldId id="288" r:id="rId7"/>
    <p:sldId id="297" r:id="rId8"/>
    <p:sldId id="296" r:id="rId9"/>
    <p:sldId id="264" r:id="rId10"/>
    <p:sldId id="263" r:id="rId11"/>
    <p:sldId id="292" r:id="rId12"/>
    <p:sldId id="293" r:id="rId13"/>
    <p:sldId id="290" r:id="rId14"/>
    <p:sldId id="289" r:id="rId15"/>
    <p:sldId id="294" r:id="rId16"/>
    <p:sldId id="291" r:id="rId17"/>
    <p:sldId id="301" r:id="rId18"/>
    <p:sldId id="282" r:id="rId19"/>
    <p:sldId id="300" r:id="rId20"/>
    <p:sldId id="284" r:id="rId21"/>
    <p:sldId id="265" r:id="rId22"/>
    <p:sldId id="266" r:id="rId23"/>
    <p:sldId id="267" r:id="rId24"/>
    <p:sldId id="268" r:id="rId25"/>
    <p:sldId id="269" r:id="rId26"/>
    <p:sldId id="270" r:id="rId27"/>
    <p:sldId id="295" r:id="rId28"/>
    <p:sldId id="258" r:id="rId29"/>
    <p:sldId id="277" r:id="rId30"/>
    <p:sldId id="278" r:id="rId31"/>
    <p:sldId id="280" r:id="rId32"/>
    <p:sldId id="281" r:id="rId33"/>
    <p:sldId id="272" r:id="rId34"/>
    <p:sldId id="273" r:id="rId35"/>
    <p:sldId id="274" r:id="rId36"/>
    <p:sldId id="275" r:id="rId37"/>
    <p:sldId id="276" r:id="rId38"/>
    <p:sldId id="286" r:id="rId39"/>
    <p:sldId id="285" r:id="rId40"/>
    <p:sldId id="283"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0" y="138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396B5-A9D4-4DB6-B12F-7A43B27AC91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7CBD539B-66DF-4D91-A36B-EA5942789C1A}">
      <dgm:prSet phldrT="[Text]"/>
      <dgm:spPr/>
      <dgm:t>
        <a:bodyPr/>
        <a:lstStyle/>
        <a:p>
          <a:r>
            <a:rPr lang="en-US" dirty="0" smtClean="0"/>
            <a:t>Person</a:t>
          </a:r>
          <a:endParaRPr lang="en-US" dirty="0"/>
        </a:p>
      </dgm:t>
    </dgm:pt>
    <dgm:pt modelId="{9ED9B785-B110-4EA3-8035-9B08AE60128E}" type="parTrans" cxnId="{C3BD1A50-0F60-45EB-B30A-909D04412D61}">
      <dgm:prSet/>
      <dgm:spPr/>
      <dgm:t>
        <a:bodyPr/>
        <a:lstStyle/>
        <a:p>
          <a:endParaRPr lang="en-US"/>
        </a:p>
      </dgm:t>
    </dgm:pt>
    <dgm:pt modelId="{7D7BA501-F2A1-4C28-B32A-E0DB9367EA08}" type="sibTrans" cxnId="{C3BD1A50-0F60-45EB-B30A-909D04412D61}">
      <dgm:prSet/>
      <dgm:spPr/>
      <dgm:t>
        <a:bodyPr/>
        <a:lstStyle/>
        <a:p>
          <a:endParaRPr lang="en-US"/>
        </a:p>
      </dgm:t>
    </dgm:pt>
    <dgm:pt modelId="{B0A3D19A-9B8B-4E1C-816B-8FA1890BB9C6}">
      <dgm:prSet phldrT="[Text]"/>
      <dgm:spPr/>
      <dgm:t>
        <a:bodyPr/>
        <a:lstStyle/>
        <a:p>
          <a:r>
            <a:rPr lang="en-US" dirty="0" smtClean="0"/>
            <a:t>Environment</a:t>
          </a:r>
          <a:endParaRPr lang="en-US" dirty="0"/>
        </a:p>
      </dgm:t>
    </dgm:pt>
    <dgm:pt modelId="{ADF26942-07DC-43D2-883B-69EF3BB866E1}" type="parTrans" cxnId="{7DC53517-7A65-44CB-896C-6E0C66BA42F8}">
      <dgm:prSet/>
      <dgm:spPr/>
      <dgm:t>
        <a:bodyPr/>
        <a:lstStyle/>
        <a:p>
          <a:endParaRPr lang="en-US"/>
        </a:p>
      </dgm:t>
    </dgm:pt>
    <dgm:pt modelId="{DA3BE633-FA86-4DA1-9EAC-F5E7E0AE4345}" type="sibTrans" cxnId="{7DC53517-7A65-44CB-896C-6E0C66BA42F8}">
      <dgm:prSet/>
      <dgm:spPr/>
      <dgm:t>
        <a:bodyPr/>
        <a:lstStyle/>
        <a:p>
          <a:endParaRPr lang="en-US"/>
        </a:p>
      </dgm:t>
    </dgm:pt>
    <dgm:pt modelId="{7054B6C2-6AAD-47B0-84AB-DC018E04F598}">
      <dgm:prSet phldrT="[Text]"/>
      <dgm:spPr/>
      <dgm:t>
        <a:bodyPr/>
        <a:lstStyle/>
        <a:p>
          <a:r>
            <a:rPr lang="en-US" dirty="0" smtClean="0"/>
            <a:t>Health</a:t>
          </a:r>
          <a:endParaRPr lang="en-US" dirty="0"/>
        </a:p>
      </dgm:t>
    </dgm:pt>
    <dgm:pt modelId="{1DEF8420-1D55-468D-A60C-977199246D94}" type="parTrans" cxnId="{F810CCD2-4EFB-43E9-9D48-829337D16AE0}">
      <dgm:prSet/>
      <dgm:spPr/>
      <dgm:t>
        <a:bodyPr/>
        <a:lstStyle/>
        <a:p>
          <a:endParaRPr lang="en-US"/>
        </a:p>
      </dgm:t>
    </dgm:pt>
    <dgm:pt modelId="{0BAFDFAB-C197-4FDA-A141-FC76901D9F08}" type="sibTrans" cxnId="{F810CCD2-4EFB-43E9-9D48-829337D16AE0}">
      <dgm:prSet/>
      <dgm:spPr/>
      <dgm:t>
        <a:bodyPr/>
        <a:lstStyle/>
        <a:p>
          <a:endParaRPr lang="en-US"/>
        </a:p>
      </dgm:t>
    </dgm:pt>
    <dgm:pt modelId="{52F56F15-2E1E-44C1-8292-66F0543519E9}">
      <dgm:prSet phldrT="[Text]"/>
      <dgm:spPr/>
      <dgm:t>
        <a:bodyPr/>
        <a:lstStyle/>
        <a:p>
          <a:r>
            <a:rPr lang="en-US" dirty="0" smtClean="0"/>
            <a:t>Nursing</a:t>
          </a:r>
          <a:endParaRPr lang="en-US" dirty="0"/>
        </a:p>
      </dgm:t>
    </dgm:pt>
    <dgm:pt modelId="{04348E73-5E4D-47F6-848C-25689B8F605C}" type="parTrans" cxnId="{293CF8F2-BB99-4781-8076-35049B70A400}">
      <dgm:prSet/>
      <dgm:spPr/>
      <dgm:t>
        <a:bodyPr/>
        <a:lstStyle/>
        <a:p>
          <a:endParaRPr lang="en-US"/>
        </a:p>
      </dgm:t>
    </dgm:pt>
    <dgm:pt modelId="{A0939CE7-6C66-440F-B3CF-C1C17DC1DA44}" type="sibTrans" cxnId="{293CF8F2-BB99-4781-8076-35049B70A400}">
      <dgm:prSet/>
      <dgm:spPr/>
      <dgm:t>
        <a:bodyPr/>
        <a:lstStyle/>
        <a:p>
          <a:endParaRPr lang="en-US"/>
        </a:p>
      </dgm:t>
    </dgm:pt>
    <dgm:pt modelId="{EEC3141C-7E2D-421F-8912-7A6725D63DCA}" type="pres">
      <dgm:prSet presAssocID="{AD8396B5-A9D4-4DB6-B12F-7A43B27AC911}" presName="diagram" presStyleCnt="0">
        <dgm:presLayoutVars>
          <dgm:dir/>
          <dgm:resizeHandles val="exact"/>
        </dgm:presLayoutVars>
      </dgm:prSet>
      <dgm:spPr/>
      <dgm:t>
        <a:bodyPr/>
        <a:lstStyle/>
        <a:p>
          <a:endParaRPr lang="en-US"/>
        </a:p>
      </dgm:t>
    </dgm:pt>
    <dgm:pt modelId="{58AFDFD4-A89B-4028-B36A-77E871BB9B5C}" type="pres">
      <dgm:prSet presAssocID="{7CBD539B-66DF-4D91-A36B-EA5942789C1A}" presName="node" presStyleLbl="node1" presStyleIdx="0" presStyleCnt="4">
        <dgm:presLayoutVars>
          <dgm:bulletEnabled val="1"/>
        </dgm:presLayoutVars>
      </dgm:prSet>
      <dgm:spPr/>
      <dgm:t>
        <a:bodyPr/>
        <a:lstStyle/>
        <a:p>
          <a:endParaRPr lang="en-US"/>
        </a:p>
      </dgm:t>
    </dgm:pt>
    <dgm:pt modelId="{90331808-79C5-4FE1-BD27-67BEFB9ECE90}" type="pres">
      <dgm:prSet presAssocID="{7D7BA501-F2A1-4C28-B32A-E0DB9367EA08}" presName="sibTrans" presStyleCnt="0"/>
      <dgm:spPr/>
    </dgm:pt>
    <dgm:pt modelId="{02D12A2C-0D70-4674-9D78-5AB05F8E6E49}" type="pres">
      <dgm:prSet presAssocID="{B0A3D19A-9B8B-4E1C-816B-8FA1890BB9C6}" presName="node" presStyleLbl="node1" presStyleIdx="1" presStyleCnt="4">
        <dgm:presLayoutVars>
          <dgm:bulletEnabled val="1"/>
        </dgm:presLayoutVars>
      </dgm:prSet>
      <dgm:spPr/>
      <dgm:t>
        <a:bodyPr/>
        <a:lstStyle/>
        <a:p>
          <a:endParaRPr lang="en-US"/>
        </a:p>
      </dgm:t>
    </dgm:pt>
    <dgm:pt modelId="{9532DF4C-0D3C-4FA6-8ADE-526EBA82A249}" type="pres">
      <dgm:prSet presAssocID="{DA3BE633-FA86-4DA1-9EAC-F5E7E0AE4345}" presName="sibTrans" presStyleCnt="0"/>
      <dgm:spPr/>
    </dgm:pt>
    <dgm:pt modelId="{D0F4F60D-33C8-465F-B368-DE59EFBDD5E2}" type="pres">
      <dgm:prSet presAssocID="{7054B6C2-6AAD-47B0-84AB-DC018E04F598}" presName="node" presStyleLbl="node1" presStyleIdx="2" presStyleCnt="4">
        <dgm:presLayoutVars>
          <dgm:bulletEnabled val="1"/>
        </dgm:presLayoutVars>
      </dgm:prSet>
      <dgm:spPr/>
      <dgm:t>
        <a:bodyPr/>
        <a:lstStyle/>
        <a:p>
          <a:endParaRPr lang="en-US"/>
        </a:p>
      </dgm:t>
    </dgm:pt>
    <dgm:pt modelId="{B552CD6B-42A1-4F69-BB5D-EE552BDB8EE3}" type="pres">
      <dgm:prSet presAssocID="{0BAFDFAB-C197-4FDA-A141-FC76901D9F08}" presName="sibTrans" presStyleCnt="0"/>
      <dgm:spPr/>
    </dgm:pt>
    <dgm:pt modelId="{D261E8B9-5600-41B6-8E06-3892FAA261EB}" type="pres">
      <dgm:prSet presAssocID="{52F56F15-2E1E-44C1-8292-66F0543519E9}" presName="node" presStyleLbl="node1" presStyleIdx="3" presStyleCnt="4">
        <dgm:presLayoutVars>
          <dgm:bulletEnabled val="1"/>
        </dgm:presLayoutVars>
      </dgm:prSet>
      <dgm:spPr/>
      <dgm:t>
        <a:bodyPr/>
        <a:lstStyle/>
        <a:p>
          <a:endParaRPr lang="en-US"/>
        </a:p>
      </dgm:t>
    </dgm:pt>
  </dgm:ptLst>
  <dgm:cxnLst>
    <dgm:cxn modelId="{6F820C47-7194-4271-B95F-0FF0F6080A48}" type="presOf" srcId="{7CBD539B-66DF-4D91-A36B-EA5942789C1A}" destId="{58AFDFD4-A89B-4028-B36A-77E871BB9B5C}" srcOrd="0" destOrd="0" presId="urn:microsoft.com/office/officeart/2005/8/layout/default#1"/>
    <dgm:cxn modelId="{D337426C-0325-4CC5-924E-5E162BC666D2}" type="presOf" srcId="{AD8396B5-A9D4-4DB6-B12F-7A43B27AC911}" destId="{EEC3141C-7E2D-421F-8912-7A6725D63DCA}" srcOrd="0" destOrd="0" presId="urn:microsoft.com/office/officeart/2005/8/layout/default#1"/>
    <dgm:cxn modelId="{88DAEEE1-50DC-4523-BF25-89628004A695}" type="presOf" srcId="{52F56F15-2E1E-44C1-8292-66F0543519E9}" destId="{D261E8B9-5600-41B6-8E06-3892FAA261EB}" srcOrd="0" destOrd="0" presId="urn:microsoft.com/office/officeart/2005/8/layout/default#1"/>
    <dgm:cxn modelId="{293CF8F2-BB99-4781-8076-35049B70A400}" srcId="{AD8396B5-A9D4-4DB6-B12F-7A43B27AC911}" destId="{52F56F15-2E1E-44C1-8292-66F0543519E9}" srcOrd="3" destOrd="0" parTransId="{04348E73-5E4D-47F6-848C-25689B8F605C}" sibTransId="{A0939CE7-6C66-440F-B3CF-C1C17DC1DA44}"/>
    <dgm:cxn modelId="{C3BD1A50-0F60-45EB-B30A-909D04412D61}" srcId="{AD8396B5-A9D4-4DB6-B12F-7A43B27AC911}" destId="{7CBD539B-66DF-4D91-A36B-EA5942789C1A}" srcOrd="0" destOrd="0" parTransId="{9ED9B785-B110-4EA3-8035-9B08AE60128E}" sibTransId="{7D7BA501-F2A1-4C28-B32A-E0DB9367EA08}"/>
    <dgm:cxn modelId="{7DC53517-7A65-44CB-896C-6E0C66BA42F8}" srcId="{AD8396B5-A9D4-4DB6-B12F-7A43B27AC911}" destId="{B0A3D19A-9B8B-4E1C-816B-8FA1890BB9C6}" srcOrd="1" destOrd="0" parTransId="{ADF26942-07DC-43D2-883B-69EF3BB866E1}" sibTransId="{DA3BE633-FA86-4DA1-9EAC-F5E7E0AE4345}"/>
    <dgm:cxn modelId="{E10927C0-E996-41C2-8027-816D18CA7C33}" type="presOf" srcId="{7054B6C2-6AAD-47B0-84AB-DC018E04F598}" destId="{D0F4F60D-33C8-465F-B368-DE59EFBDD5E2}" srcOrd="0" destOrd="0" presId="urn:microsoft.com/office/officeart/2005/8/layout/default#1"/>
    <dgm:cxn modelId="{F810CCD2-4EFB-43E9-9D48-829337D16AE0}" srcId="{AD8396B5-A9D4-4DB6-B12F-7A43B27AC911}" destId="{7054B6C2-6AAD-47B0-84AB-DC018E04F598}" srcOrd="2" destOrd="0" parTransId="{1DEF8420-1D55-468D-A60C-977199246D94}" sibTransId="{0BAFDFAB-C197-4FDA-A141-FC76901D9F08}"/>
    <dgm:cxn modelId="{44575670-9B5E-4550-A766-4182826F2A20}" type="presOf" srcId="{B0A3D19A-9B8B-4E1C-816B-8FA1890BB9C6}" destId="{02D12A2C-0D70-4674-9D78-5AB05F8E6E49}" srcOrd="0" destOrd="0" presId="urn:microsoft.com/office/officeart/2005/8/layout/default#1"/>
    <dgm:cxn modelId="{A4ADB95C-AE44-4123-AFB7-0C15E0266E5C}" type="presParOf" srcId="{EEC3141C-7E2D-421F-8912-7A6725D63DCA}" destId="{58AFDFD4-A89B-4028-B36A-77E871BB9B5C}" srcOrd="0" destOrd="0" presId="urn:microsoft.com/office/officeart/2005/8/layout/default#1"/>
    <dgm:cxn modelId="{6472A372-5BB9-43C8-A162-AB0630F2141B}" type="presParOf" srcId="{EEC3141C-7E2D-421F-8912-7A6725D63DCA}" destId="{90331808-79C5-4FE1-BD27-67BEFB9ECE90}" srcOrd="1" destOrd="0" presId="urn:microsoft.com/office/officeart/2005/8/layout/default#1"/>
    <dgm:cxn modelId="{DF688AAC-9A94-42CD-9079-7F8DAB0164EB}" type="presParOf" srcId="{EEC3141C-7E2D-421F-8912-7A6725D63DCA}" destId="{02D12A2C-0D70-4674-9D78-5AB05F8E6E49}" srcOrd="2" destOrd="0" presId="urn:microsoft.com/office/officeart/2005/8/layout/default#1"/>
    <dgm:cxn modelId="{D995560A-DA9C-4565-90F0-635AEF086D60}" type="presParOf" srcId="{EEC3141C-7E2D-421F-8912-7A6725D63DCA}" destId="{9532DF4C-0D3C-4FA6-8ADE-526EBA82A249}" srcOrd="3" destOrd="0" presId="urn:microsoft.com/office/officeart/2005/8/layout/default#1"/>
    <dgm:cxn modelId="{7C8A14A4-4095-4EE0-84A9-5199418AD096}" type="presParOf" srcId="{EEC3141C-7E2D-421F-8912-7A6725D63DCA}" destId="{D0F4F60D-33C8-465F-B368-DE59EFBDD5E2}" srcOrd="4" destOrd="0" presId="urn:microsoft.com/office/officeart/2005/8/layout/default#1"/>
    <dgm:cxn modelId="{FB7BF366-A66C-4D17-BE34-0C8B937A4700}" type="presParOf" srcId="{EEC3141C-7E2D-421F-8912-7A6725D63DCA}" destId="{B552CD6B-42A1-4F69-BB5D-EE552BDB8EE3}" srcOrd="5" destOrd="0" presId="urn:microsoft.com/office/officeart/2005/8/layout/default#1"/>
    <dgm:cxn modelId="{9F795E48-2371-453A-9758-1A37676CF430}" type="presParOf" srcId="{EEC3141C-7E2D-421F-8912-7A6725D63DCA}" destId="{D261E8B9-5600-41B6-8E06-3892FAA261EB}" srcOrd="6" destOrd="0" presId="urn:microsoft.com/office/officeart/2005/8/layout/defaul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6E7D4-68E2-48F9-A414-309084495C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C92A1C2-41A5-4D7A-98F3-DE58610F8F80}">
      <dgm:prSet phldrT="[Text]"/>
      <dgm:spPr/>
      <dgm:t>
        <a:bodyPr/>
        <a:lstStyle/>
        <a:p>
          <a:r>
            <a:rPr lang="en-US" dirty="0" smtClean="0"/>
            <a:t>Biologic</a:t>
          </a:r>
          <a:endParaRPr lang="en-US" dirty="0"/>
        </a:p>
      </dgm:t>
    </dgm:pt>
    <dgm:pt modelId="{70A7213F-AE00-4AA9-BA96-8A44FD8C528E}" type="parTrans" cxnId="{BA4972E6-8CEE-4722-A5FC-08F511F57C9A}">
      <dgm:prSet/>
      <dgm:spPr/>
      <dgm:t>
        <a:bodyPr/>
        <a:lstStyle/>
        <a:p>
          <a:endParaRPr lang="en-US"/>
        </a:p>
      </dgm:t>
    </dgm:pt>
    <dgm:pt modelId="{1A7D39BA-0E22-4F43-AAF0-EB12883B6656}" type="sibTrans" cxnId="{BA4972E6-8CEE-4722-A5FC-08F511F57C9A}">
      <dgm:prSet/>
      <dgm:spPr/>
      <dgm:t>
        <a:bodyPr/>
        <a:lstStyle/>
        <a:p>
          <a:endParaRPr lang="en-US"/>
        </a:p>
      </dgm:t>
    </dgm:pt>
    <dgm:pt modelId="{EC086831-BFA1-4240-B62E-947F367E9A14}">
      <dgm:prSet phldrT="[Text]"/>
      <dgm:spPr/>
      <dgm:t>
        <a:bodyPr/>
        <a:lstStyle/>
        <a:p>
          <a:r>
            <a:rPr lang="en-US" dirty="0" smtClean="0"/>
            <a:t>Sociocultural</a:t>
          </a:r>
          <a:endParaRPr lang="en-US" dirty="0"/>
        </a:p>
      </dgm:t>
    </dgm:pt>
    <dgm:pt modelId="{CCE9F224-0683-47B6-B4AF-18C77DD7D7D5}" type="parTrans" cxnId="{DFF8F9D6-FE20-4BD5-9103-F18CE63A4C5E}">
      <dgm:prSet/>
      <dgm:spPr/>
      <dgm:t>
        <a:bodyPr/>
        <a:lstStyle/>
        <a:p>
          <a:endParaRPr lang="en-US"/>
        </a:p>
      </dgm:t>
    </dgm:pt>
    <dgm:pt modelId="{6BBC4B85-99A4-4990-ACF8-3873471A1500}" type="sibTrans" cxnId="{DFF8F9D6-FE20-4BD5-9103-F18CE63A4C5E}">
      <dgm:prSet/>
      <dgm:spPr/>
      <dgm:t>
        <a:bodyPr/>
        <a:lstStyle/>
        <a:p>
          <a:endParaRPr lang="en-US"/>
        </a:p>
      </dgm:t>
    </dgm:pt>
    <dgm:pt modelId="{99DBD885-6601-41EF-8CC4-7627C834B293}">
      <dgm:prSet phldrT="[Text]"/>
      <dgm:spPr/>
      <dgm:t>
        <a:bodyPr/>
        <a:lstStyle/>
        <a:p>
          <a:r>
            <a:rPr lang="en-US" dirty="0" smtClean="0"/>
            <a:t>Psychological</a:t>
          </a:r>
          <a:endParaRPr lang="en-US" dirty="0"/>
        </a:p>
      </dgm:t>
    </dgm:pt>
    <dgm:pt modelId="{A0FE3E6A-2919-4550-ACAC-1127FD60A12A}" type="parTrans" cxnId="{A303411F-75D5-4CC6-9366-DB35A1F484ED}">
      <dgm:prSet/>
      <dgm:spPr/>
      <dgm:t>
        <a:bodyPr/>
        <a:lstStyle/>
        <a:p>
          <a:endParaRPr lang="en-US"/>
        </a:p>
      </dgm:t>
    </dgm:pt>
    <dgm:pt modelId="{7B91D1BA-100B-4EC0-847E-70494BBBF4B5}" type="sibTrans" cxnId="{A303411F-75D5-4CC6-9366-DB35A1F484ED}">
      <dgm:prSet/>
      <dgm:spPr/>
      <dgm:t>
        <a:bodyPr/>
        <a:lstStyle/>
        <a:p>
          <a:endParaRPr lang="en-US"/>
        </a:p>
      </dgm:t>
    </dgm:pt>
    <dgm:pt modelId="{4E0E6AC9-8803-4DBE-9F85-B9851937A603}" type="pres">
      <dgm:prSet presAssocID="{75E6E7D4-68E2-48F9-A414-309084495CA2}" presName="diagram" presStyleCnt="0">
        <dgm:presLayoutVars>
          <dgm:dir/>
          <dgm:resizeHandles val="exact"/>
        </dgm:presLayoutVars>
      </dgm:prSet>
      <dgm:spPr/>
      <dgm:t>
        <a:bodyPr/>
        <a:lstStyle/>
        <a:p>
          <a:endParaRPr lang="en-US"/>
        </a:p>
      </dgm:t>
    </dgm:pt>
    <dgm:pt modelId="{35D6BB98-CF9D-435F-ACD2-3A7CCAF1B9F5}" type="pres">
      <dgm:prSet presAssocID="{2C92A1C2-41A5-4D7A-98F3-DE58610F8F80}" presName="node" presStyleLbl="node1" presStyleIdx="0" presStyleCnt="3">
        <dgm:presLayoutVars>
          <dgm:bulletEnabled val="1"/>
        </dgm:presLayoutVars>
      </dgm:prSet>
      <dgm:spPr/>
      <dgm:t>
        <a:bodyPr/>
        <a:lstStyle/>
        <a:p>
          <a:endParaRPr lang="en-US"/>
        </a:p>
      </dgm:t>
    </dgm:pt>
    <dgm:pt modelId="{A9299F4B-7971-4EE5-920C-60D7E3370F22}" type="pres">
      <dgm:prSet presAssocID="{1A7D39BA-0E22-4F43-AAF0-EB12883B6656}" presName="sibTrans" presStyleCnt="0"/>
      <dgm:spPr/>
    </dgm:pt>
    <dgm:pt modelId="{24A72857-A888-4E85-A439-534E39530C09}" type="pres">
      <dgm:prSet presAssocID="{EC086831-BFA1-4240-B62E-947F367E9A14}" presName="node" presStyleLbl="node1" presStyleIdx="1" presStyleCnt="3">
        <dgm:presLayoutVars>
          <dgm:bulletEnabled val="1"/>
        </dgm:presLayoutVars>
      </dgm:prSet>
      <dgm:spPr/>
      <dgm:t>
        <a:bodyPr/>
        <a:lstStyle/>
        <a:p>
          <a:endParaRPr lang="en-US"/>
        </a:p>
      </dgm:t>
    </dgm:pt>
    <dgm:pt modelId="{DC5996D6-54F4-4FCA-93D3-A9C10135CD75}" type="pres">
      <dgm:prSet presAssocID="{6BBC4B85-99A4-4990-ACF8-3873471A1500}" presName="sibTrans" presStyleCnt="0"/>
      <dgm:spPr/>
    </dgm:pt>
    <dgm:pt modelId="{8880432A-A915-4D05-B44E-1449A972D359}" type="pres">
      <dgm:prSet presAssocID="{99DBD885-6601-41EF-8CC4-7627C834B293}" presName="node" presStyleLbl="node1" presStyleIdx="2" presStyleCnt="3">
        <dgm:presLayoutVars>
          <dgm:bulletEnabled val="1"/>
        </dgm:presLayoutVars>
      </dgm:prSet>
      <dgm:spPr/>
      <dgm:t>
        <a:bodyPr/>
        <a:lstStyle/>
        <a:p>
          <a:endParaRPr lang="en-US"/>
        </a:p>
      </dgm:t>
    </dgm:pt>
  </dgm:ptLst>
  <dgm:cxnLst>
    <dgm:cxn modelId="{3E37AD76-9CD3-48AD-834F-7BEF5C2B86F1}" type="presOf" srcId="{2C92A1C2-41A5-4D7A-98F3-DE58610F8F80}" destId="{35D6BB98-CF9D-435F-ACD2-3A7CCAF1B9F5}" srcOrd="0" destOrd="0" presId="urn:microsoft.com/office/officeart/2005/8/layout/default"/>
    <dgm:cxn modelId="{D6EA46D8-50B0-4E5F-96D2-563152E7D66C}" type="presOf" srcId="{99DBD885-6601-41EF-8CC4-7627C834B293}" destId="{8880432A-A915-4D05-B44E-1449A972D359}" srcOrd="0" destOrd="0" presId="urn:microsoft.com/office/officeart/2005/8/layout/default"/>
    <dgm:cxn modelId="{6262D9F1-BCBD-4956-94FD-B713EAB7BC05}" type="presOf" srcId="{EC086831-BFA1-4240-B62E-947F367E9A14}" destId="{24A72857-A888-4E85-A439-534E39530C09}" srcOrd="0" destOrd="0" presId="urn:microsoft.com/office/officeart/2005/8/layout/default"/>
    <dgm:cxn modelId="{717328C8-5412-417B-87BC-DE3508AFD433}" type="presOf" srcId="{75E6E7D4-68E2-48F9-A414-309084495CA2}" destId="{4E0E6AC9-8803-4DBE-9F85-B9851937A603}" srcOrd="0" destOrd="0" presId="urn:microsoft.com/office/officeart/2005/8/layout/default"/>
    <dgm:cxn modelId="{BA4972E6-8CEE-4722-A5FC-08F511F57C9A}" srcId="{75E6E7D4-68E2-48F9-A414-309084495CA2}" destId="{2C92A1C2-41A5-4D7A-98F3-DE58610F8F80}" srcOrd="0" destOrd="0" parTransId="{70A7213F-AE00-4AA9-BA96-8A44FD8C528E}" sibTransId="{1A7D39BA-0E22-4F43-AAF0-EB12883B6656}"/>
    <dgm:cxn modelId="{DFF8F9D6-FE20-4BD5-9103-F18CE63A4C5E}" srcId="{75E6E7D4-68E2-48F9-A414-309084495CA2}" destId="{EC086831-BFA1-4240-B62E-947F367E9A14}" srcOrd="1" destOrd="0" parTransId="{CCE9F224-0683-47B6-B4AF-18C77DD7D7D5}" sibTransId="{6BBC4B85-99A4-4990-ACF8-3873471A1500}"/>
    <dgm:cxn modelId="{A303411F-75D5-4CC6-9366-DB35A1F484ED}" srcId="{75E6E7D4-68E2-48F9-A414-309084495CA2}" destId="{99DBD885-6601-41EF-8CC4-7627C834B293}" srcOrd="2" destOrd="0" parTransId="{A0FE3E6A-2919-4550-ACAC-1127FD60A12A}" sibTransId="{7B91D1BA-100B-4EC0-847E-70494BBBF4B5}"/>
    <dgm:cxn modelId="{9D82E748-0D21-4A18-8B5B-49AFDA7C2046}" type="presParOf" srcId="{4E0E6AC9-8803-4DBE-9F85-B9851937A603}" destId="{35D6BB98-CF9D-435F-ACD2-3A7CCAF1B9F5}" srcOrd="0" destOrd="0" presId="urn:microsoft.com/office/officeart/2005/8/layout/default"/>
    <dgm:cxn modelId="{AA37C668-EB88-41A5-B8D4-3B2F639EEBDD}" type="presParOf" srcId="{4E0E6AC9-8803-4DBE-9F85-B9851937A603}" destId="{A9299F4B-7971-4EE5-920C-60D7E3370F22}" srcOrd="1" destOrd="0" presId="urn:microsoft.com/office/officeart/2005/8/layout/default"/>
    <dgm:cxn modelId="{D05DEC2F-4E89-4D59-ACDE-28823DC75847}" type="presParOf" srcId="{4E0E6AC9-8803-4DBE-9F85-B9851937A603}" destId="{24A72857-A888-4E85-A439-534E39530C09}" srcOrd="2" destOrd="0" presId="urn:microsoft.com/office/officeart/2005/8/layout/default"/>
    <dgm:cxn modelId="{3BEECBAD-EDA7-4B37-86DD-E2965D2579B0}" type="presParOf" srcId="{4E0E6AC9-8803-4DBE-9F85-B9851937A603}" destId="{DC5996D6-54F4-4FCA-93D3-A9C10135CD75}" srcOrd="3" destOrd="0" presId="urn:microsoft.com/office/officeart/2005/8/layout/default"/>
    <dgm:cxn modelId="{9C727B1C-BC38-454D-8A12-7B7753A7EEDE}" type="presParOf" srcId="{4E0E6AC9-8803-4DBE-9F85-B9851937A603}" destId="{8880432A-A915-4D05-B44E-1449A972D359}"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DFD4-A89B-4028-B36A-77E871BB9B5C}">
      <dsp:nvSpPr>
        <dsp:cNvPr id="0" name=""/>
        <dsp:cNvSpPr/>
      </dsp:nvSpPr>
      <dsp:spPr>
        <a:xfrm>
          <a:off x="911" y="125976"/>
          <a:ext cx="3555131" cy="2133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Person</a:t>
          </a:r>
          <a:endParaRPr lang="en-US" sz="4100" kern="1200" dirty="0"/>
        </a:p>
      </dsp:txBody>
      <dsp:txXfrm>
        <a:off x="911" y="125976"/>
        <a:ext cx="3555131" cy="2133079"/>
      </dsp:txXfrm>
    </dsp:sp>
    <dsp:sp modelId="{02D12A2C-0D70-4674-9D78-5AB05F8E6E49}">
      <dsp:nvSpPr>
        <dsp:cNvPr id="0" name=""/>
        <dsp:cNvSpPr/>
      </dsp:nvSpPr>
      <dsp:spPr>
        <a:xfrm>
          <a:off x="3911556" y="125976"/>
          <a:ext cx="3555131" cy="2133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Environment</a:t>
          </a:r>
          <a:endParaRPr lang="en-US" sz="4100" kern="1200" dirty="0"/>
        </a:p>
      </dsp:txBody>
      <dsp:txXfrm>
        <a:off x="3911556" y="125976"/>
        <a:ext cx="3555131" cy="2133079"/>
      </dsp:txXfrm>
    </dsp:sp>
    <dsp:sp modelId="{D0F4F60D-33C8-465F-B368-DE59EFBDD5E2}">
      <dsp:nvSpPr>
        <dsp:cNvPr id="0" name=""/>
        <dsp:cNvSpPr/>
      </dsp:nvSpPr>
      <dsp:spPr>
        <a:xfrm>
          <a:off x="911" y="2614569"/>
          <a:ext cx="3555131" cy="2133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Health</a:t>
          </a:r>
          <a:endParaRPr lang="en-US" sz="4100" kern="1200" dirty="0"/>
        </a:p>
      </dsp:txBody>
      <dsp:txXfrm>
        <a:off x="911" y="2614569"/>
        <a:ext cx="3555131" cy="2133079"/>
      </dsp:txXfrm>
    </dsp:sp>
    <dsp:sp modelId="{D261E8B9-5600-41B6-8E06-3892FAA261EB}">
      <dsp:nvSpPr>
        <dsp:cNvPr id="0" name=""/>
        <dsp:cNvSpPr/>
      </dsp:nvSpPr>
      <dsp:spPr>
        <a:xfrm>
          <a:off x="3911556" y="2614569"/>
          <a:ext cx="3555131" cy="2133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Nursing</a:t>
          </a:r>
          <a:endParaRPr lang="en-US" sz="4100" kern="1200" dirty="0"/>
        </a:p>
      </dsp:txBody>
      <dsp:txXfrm>
        <a:off x="3911556" y="2614569"/>
        <a:ext cx="3555131" cy="2133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BB98-CF9D-435F-ACD2-3A7CCAF1B9F5}">
      <dsp:nvSpPr>
        <dsp:cNvPr id="0" name=""/>
        <dsp:cNvSpPr/>
      </dsp:nvSpPr>
      <dsp:spPr>
        <a:xfrm>
          <a:off x="911" y="125976"/>
          <a:ext cx="3555131" cy="2133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Biologic</a:t>
          </a:r>
          <a:endParaRPr lang="en-US" sz="4100" kern="1200" dirty="0"/>
        </a:p>
      </dsp:txBody>
      <dsp:txXfrm>
        <a:off x="911" y="125976"/>
        <a:ext cx="3555131" cy="2133079"/>
      </dsp:txXfrm>
    </dsp:sp>
    <dsp:sp modelId="{24A72857-A888-4E85-A439-534E39530C09}">
      <dsp:nvSpPr>
        <dsp:cNvPr id="0" name=""/>
        <dsp:cNvSpPr/>
      </dsp:nvSpPr>
      <dsp:spPr>
        <a:xfrm>
          <a:off x="3911556" y="125976"/>
          <a:ext cx="3555131" cy="2133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Sociocultural</a:t>
          </a:r>
          <a:endParaRPr lang="en-US" sz="4100" kern="1200" dirty="0"/>
        </a:p>
      </dsp:txBody>
      <dsp:txXfrm>
        <a:off x="3911556" y="125976"/>
        <a:ext cx="3555131" cy="2133079"/>
      </dsp:txXfrm>
    </dsp:sp>
    <dsp:sp modelId="{8880432A-A915-4D05-B44E-1449A972D359}">
      <dsp:nvSpPr>
        <dsp:cNvPr id="0" name=""/>
        <dsp:cNvSpPr/>
      </dsp:nvSpPr>
      <dsp:spPr>
        <a:xfrm>
          <a:off x="1956234" y="2614569"/>
          <a:ext cx="3555131" cy="2133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Psychological</a:t>
          </a:r>
          <a:endParaRPr lang="en-US" sz="4100" kern="1200" dirty="0"/>
        </a:p>
      </dsp:txBody>
      <dsp:txXfrm>
        <a:off x="1956234" y="2614569"/>
        <a:ext cx="3555131" cy="21330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CEDAE7-E506-4EF1-A1A2-1613C2CDD625}" type="datetimeFigureOut">
              <a:rPr lang="en-US" smtClean="0"/>
              <a:t>10/24/2010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74BD62-691A-4171-8145-44A4DF7A229E}" type="slidenum">
              <a:rPr lang="en-US" smtClean="0"/>
              <a:t>‹#›</a:t>
            </a:fld>
            <a:endParaRPr lang="en-US"/>
          </a:p>
        </p:txBody>
      </p:sp>
    </p:spTree>
    <p:extLst>
      <p:ext uri="{BB962C8B-B14F-4D97-AF65-F5344CB8AC3E}">
        <p14:creationId xmlns:p14="http://schemas.microsoft.com/office/powerpoint/2010/main" val="164881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4BD62-691A-4171-8145-44A4DF7A229E}" type="slidenum">
              <a:rPr lang="en-US" smtClean="0"/>
              <a:t>15</a:t>
            </a:fld>
            <a:endParaRPr lang="en-US"/>
          </a:p>
        </p:txBody>
      </p:sp>
    </p:spTree>
    <p:extLst>
      <p:ext uri="{BB962C8B-B14F-4D97-AF65-F5344CB8AC3E}">
        <p14:creationId xmlns:p14="http://schemas.microsoft.com/office/powerpoint/2010/main" val="206620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CFD0D0C-81D7-4B66-800C-5D1D41CF7BAD}" type="datetimeFigureOut">
              <a:rPr lang="en-US" smtClean="0"/>
              <a:pPr/>
              <a:t>10/24/2010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75FF2DF-857C-499C-8211-885815653C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FD0D0C-81D7-4B66-800C-5D1D41CF7BAD}"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FF2DF-857C-499C-8211-885815653C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FD0D0C-81D7-4B66-800C-5D1D41CF7BAD}"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FF2DF-857C-499C-8211-885815653C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CFD0D0C-81D7-4B66-800C-5D1D41CF7BAD}" type="datetimeFigureOut">
              <a:rPr lang="en-US" smtClean="0"/>
              <a:pPr/>
              <a:t>10/24/2010</a:t>
            </a:fld>
            <a:endParaRPr lang="en-US"/>
          </a:p>
        </p:txBody>
      </p:sp>
      <p:sp>
        <p:nvSpPr>
          <p:cNvPr id="9" name="Slide Number Placeholder 8"/>
          <p:cNvSpPr>
            <a:spLocks noGrp="1"/>
          </p:cNvSpPr>
          <p:nvPr>
            <p:ph type="sldNum" sz="quarter" idx="15"/>
          </p:nvPr>
        </p:nvSpPr>
        <p:spPr/>
        <p:txBody>
          <a:bodyPr rtlCol="0"/>
          <a:lstStyle/>
          <a:p>
            <a:fld id="{175FF2DF-857C-499C-8211-885815653C3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CFD0D0C-81D7-4B66-800C-5D1D41CF7BAD}" type="datetimeFigureOut">
              <a:rPr lang="en-US" smtClean="0"/>
              <a:pPr/>
              <a:t>10/24/2010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75FF2DF-857C-499C-8211-885815653C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CFD0D0C-81D7-4B66-800C-5D1D41CF7BAD}"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FF2DF-857C-499C-8211-885815653C3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CFD0D0C-81D7-4B66-800C-5D1D41CF7BAD}" type="datetimeFigureOut">
              <a:rPr lang="en-US" smtClean="0"/>
              <a:pPr/>
              <a:t>10/24/2010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FF2DF-857C-499C-8211-885815653C3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CFD0D0C-81D7-4B66-800C-5D1D41CF7BAD}" type="datetimeFigureOut">
              <a:rPr lang="en-US" smtClean="0"/>
              <a:pPr/>
              <a:t>10/24/2010</a:t>
            </a:fld>
            <a:endParaRPr lang="en-US"/>
          </a:p>
        </p:txBody>
      </p:sp>
      <p:sp>
        <p:nvSpPr>
          <p:cNvPr id="7" name="Slide Number Placeholder 6"/>
          <p:cNvSpPr>
            <a:spLocks noGrp="1"/>
          </p:cNvSpPr>
          <p:nvPr>
            <p:ph type="sldNum" sz="quarter" idx="11"/>
          </p:nvPr>
        </p:nvSpPr>
        <p:spPr/>
        <p:txBody>
          <a:bodyPr rtlCol="0"/>
          <a:lstStyle/>
          <a:p>
            <a:fld id="{175FF2DF-857C-499C-8211-885815653C3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0D0C-81D7-4B66-800C-5D1D41CF7BAD}" type="datetimeFigureOut">
              <a:rPr lang="en-US" smtClean="0"/>
              <a:pPr/>
              <a:t>10/24/2010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FF2DF-857C-499C-8211-885815653C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CFD0D0C-81D7-4B66-800C-5D1D41CF7BAD}" type="datetimeFigureOut">
              <a:rPr lang="en-US" smtClean="0"/>
              <a:pPr/>
              <a:t>10/24/2010</a:t>
            </a:fld>
            <a:endParaRPr lang="en-US"/>
          </a:p>
        </p:txBody>
      </p:sp>
      <p:sp>
        <p:nvSpPr>
          <p:cNvPr id="22" name="Slide Number Placeholder 21"/>
          <p:cNvSpPr>
            <a:spLocks noGrp="1"/>
          </p:cNvSpPr>
          <p:nvPr>
            <p:ph type="sldNum" sz="quarter" idx="15"/>
          </p:nvPr>
        </p:nvSpPr>
        <p:spPr/>
        <p:txBody>
          <a:bodyPr rtlCol="0"/>
          <a:lstStyle/>
          <a:p>
            <a:fld id="{175FF2DF-857C-499C-8211-885815653C3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CFD0D0C-81D7-4B66-800C-5D1D41CF7BAD}" type="datetimeFigureOut">
              <a:rPr lang="en-US" smtClean="0"/>
              <a:pPr/>
              <a:t>10/24/2010</a:t>
            </a:fld>
            <a:endParaRPr lang="en-US"/>
          </a:p>
        </p:txBody>
      </p:sp>
      <p:sp>
        <p:nvSpPr>
          <p:cNvPr id="18" name="Slide Number Placeholder 17"/>
          <p:cNvSpPr>
            <a:spLocks noGrp="1"/>
          </p:cNvSpPr>
          <p:nvPr>
            <p:ph type="sldNum" sz="quarter" idx="11"/>
          </p:nvPr>
        </p:nvSpPr>
        <p:spPr/>
        <p:txBody>
          <a:bodyPr rtlCol="0"/>
          <a:lstStyle/>
          <a:p>
            <a:fld id="{175FF2DF-857C-499C-8211-885815653C3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CFD0D0C-81D7-4B66-800C-5D1D41CF7BAD}" type="datetimeFigureOut">
              <a:rPr lang="en-US" smtClean="0"/>
              <a:pPr/>
              <a:t>10/24/2010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75FF2DF-857C-499C-8211-885815653C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10.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audio" Target="../media/media12.wav"/><Relationship Id="rId7" Type="http://schemas.openxmlformats.org/officeDocument/2006/relationships/audio" Target="../media/media14.wav"/><Relationship Id="rId12" Type="http://schemas.openxmlformats.org/officeDocument/2006/relationships/image" Target="../media/image3.png"/><Relationship Id="rId2" Type="http://schemas.microsoft.com/office/2007/relationships/media" Target="../media/media12.wav"/><Relationship Id="rId1" Type="http://schemas.openxmlformats.org/officeDocument/2006/relationships/tags" Target="../tags/tag12.xml"/><Relationship Id="rId6" Type="http://schemas.microsoft.com/office/2007/relationships/media" Target="../media/media14.wav"/><Relationship Id="rId11" Type="http://schemas.openxmlformats.org/officeDocument/2006/relationships/image" Target="../media/image2.png"/><Relationship Id="rId5" Type="http://schemas.openxmlformats.org/officeDocument/2006/relationships/audio" Target="../media/media13.wav"/><Relationship Id="rId10" Type="http://schemas.openxmlformats.org/officeDocument/2006/relationships/image" Target="../media/image14.jpeg"/><Relationship Id="rId4" Type="http://schemas.microsoft.com/office/2007/relationships/media" Target="../media/media13.wav"/><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media15.wav"/><Relationship Id="rId7" Type="http://schemas.openxmlformats.org/officeDocument/2006/relationships/image" Target="../media/image15.jpeg"/><Relationship Id="rId2" Type="http://schemas.microsoft.com/office/2007/relationships/media" Target="../media/media15.wav"/><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audio" Target="../media/media16.wav"/><Relationship Id="rId4" Type="http://schemas.microsoft.com/office/2007/relationships/media" Target="../media/media16.wav"/><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hyperlink" Target="http://www.dreamstime.com/register?jump_to=http://www.dreamstime.com/royalty-free-stock-images-healthy-lifestyle-image6553299" TargetMode="Externa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media17.wav"/><Relationship Id="rId2" Type="http://schemas.microsoft.com/office/2007/relationships/media" Target="../media/media17.wav"/><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media18.wav"/><Relationship Id="rId2" Type="http://schemas.microsoft.com/office/2007/relationships/media" Target="../media/media18.wav"/><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audio" Target="../media/media20.wav"/><Relationship Id="rId2" Type="http://schemas.microsoft.com/office/2007/relationships/media" Target="../media/media20.wav"/><Relationship Id="rId1" Type="http://schemas.openxmlformats.org/officeDocument/2006/relationships/tags" Target="../tags/tag24.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audio" Target="../media/media4.wav"/><Relationship Id="rId7" Type="http://schemas.openxmlformats.org/officeDocument/2006/relationships/diagramQuickStyle" Target="../diagrams/quickStyle1.xml"/><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slideLayout" Target="../slideLayouts/slideLayout2.xml"/><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youtube.com/watch?v=ykz8DhqnWz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audio" Target="../media/media5.wav"/><Relationship Id="rId7" Type="http://schemas.openxmlformats.org/officeDocument/2006/relationships/diagramQuickStyle" Target="../diagrams/quickStyle2.xml"/><Relationship Id="rId2" Type="http://schemas.microsoft.com/office/2007/relationships/media" Target="../media/media5.wav"/><Relationship Id="rId1" Type="http://schemas.openxmlformats.org/officeDocument/2006/relationships/tags" Target="../tags/tag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slideLayout" Target="../slideLayouts/slideLayout2.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Nola Pender</a:t>
            </a:r>
            <a:br>
              <a:rPr lang="en-US" dirty="0" smtClean="0"/>
            </a:br>
            <a:r>
              <a:rPr lang="en-US" dirty="0" smtClean="0"/>
              <a:t>Health Promotion Model</a:t>
            </a:r>
            <a:endParaRPr lang="en-US" dirty="0"/>
          </a:p>
        </p:txBody>
      </p:sp>
      <p:sp>
        <p:nvSpPr>
          <p:cNvPr id="3" name="Subtitle 2"/>
          <p:cNvSpPr>
            <a:spLocks noGrp="1"/>
          </p:cNvSpPr>
          <p:nvPr>
            <p:ph type="subTitle" idx="1"/>
          </p:nvPr>
        </p:nvSpPr>
        <p:spPr/>
        <p:txBody>
          <a:bodyPr/>
          <a:lstStyle/>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pic>
        <p:nvPicPr>
          <p:cNvPr id="5" name="Audio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54930652"/>
      </p:ext>
    </p:extLst>
  </p:cSld>
  <p:clrMapOvr>
    <a:masterClrMapping/>
  </p:clrMapOvr>
  <mc:AlternateContent xmlns:mc="http://schemas.openxmlformats.org/markup-compatibility/2006">
    <mc:Choice xmlns:p14="http://schemas.microsoft.com/office/powerpoint/2010/main" Requires="p14">
      <p:transition spd="slow" p14:dur="2000" advTm="16375"/>
    </mc:Choice>
    <mc:Fallback>
      <p:transition spd="slow" advTm="163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7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audio>
              <p:cMediaNode vol="80000">
                <p:cTn id="11"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2642" objId="4"/>
        <p14:stopEvt time="9696"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factors</a:t>
            </a:r>
            <a:endParaRPr lang="en-US" dirty="0"/>
          </a:p>
        </p:txBody>
      </p:sp>
      <p:sp>
        <p:nvSpPr>
          <p:cNvPr id="3" name="Content Placeholder 2"/>
          <p:cNvSpPr>
            <a:spLocks noGrp="1"/>
          </p:cNvSpPr>
          <p:nvPr>
            <p:ph sz="quarter" idx="1"/>
          </p:nvPr>
        </p:nvSpPr>
        <p:spPr/>
        <p:txBody>
          <a:bodyPr/>
          <a:lstStyle/>
          <a:p>
            <a:r>
              <a:rPr lang="en-US" dirty="0" smtClean="0"/>
              <a:t>Self esteem</a:t>
            </a:r>
          </a:p>
          <a:p>
            <a:r>
              <a:rPr lang="en-US" dirty="0" smtClean="0"/>
              <a:t>Self motivation</a:t>
            </a:r>
          </a:p>
          <a:p>
            <a:r>
              <a:rPr lang="en-US" dirty="0" smtClean="0"/>
              <a:t>Perceived health status</a:t>
            </a:r>
            <a:endParaRPr lang="en-US" dirty="0"/>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200" y="31242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829"/>
    </mc:Choice>
    <mc:Fallback>
      <p:transition spd="slow" advTm="48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Self Efficacy</a:t>
            </a:r>
            <a:endParaRPr lang="en-US" dirty="0"/>
          </a:p>
        </p:txBody>
      </p:sp>
      <p:sp>
        <p:nvSpPr>
          <p:cNvPr id="3" name="Content Placeholder 2"/>
          <p:cNvSpPr>
            <a:spLocks noGrp="1"/>
          </p:cNvSpPr>
          <p:nvPr>
            <p:ph sz="quarter" idx="1"/>
          </p:nvPr>
        </p:nvSpPr>
        <p:spPr/>
        <p:txBody>
          <a:bodyPr/>
          <a:lstStyle/>
          <a:p>
            <a:r>
              <a:rPr lang="en-US" dirty="0"/>
              <a:t>“Self efficacy is the judgment of personal capability to organize and carry out a particular course of action. Self-efficacy is not concerned with skill one has but with judgments of what one can do with whatever skills one possesses.” – </a:t>
            </a:r>
            <a:r>
              <a:rPr lang="en-US" dirty="0" smtClean="0"/>
              <a:t>Pender, 2006, </a:t>
            </a:r>
            <a:r>
              <a:rPr lang="en-US" dirty="0"/>
              <a:t>p. 53.</a:t>
            </a:r>
          </a:p>
          <a:p>
            <a:endParaRPr lang="en-US" dirty="0"/>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200" y="3124200"/>
            <a:ext cx="609600" cy="609600"/>
          </a:xfrm>
          <a:prstGeom prst="rect">
            <a:avLst/>
          </a:prstGeom>
        </p:spPr>
      </p:pic>
    </p:spTree>
    <p:custDataLst>
      <p:tags r:id="rId1"/>
    </p:custDataLst>
    <p:extLst>
      <p:ext uri="{BB962C8B-B14F-4D97-AF65-F5344CB8AC3E}">
        <p14:creationId xmlns:p14="http://schemas.microsoft.com/office/powerpoint/2010/main" val="1802868855"/>
      </p:ext>
    </p:extLst>
  </p:cSld>
  <p:clrMapOvr>
    <a:masterClrMapping/>
  </p:clrMapOvr>
  <mc:AlternateContent xmlns:mc="http://schemas.openxmlformats.org/markup-compatibility/2006">
    <mc:Choice xmlns:p14="http://schemas.microsoft.com/office/powerpoint/2010/main" Requires="p14">
      <p:transition spd="slow" p14:dur="2000" advTm="7911"/>
    </mc:Choice>
    <mc:Fallback>
      <p:transition spd="slow" advTm="7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7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Success Breeds Success</a:t>
            </a:r>
            <a:endParaRPr lang="en-US" dirty="0"/>
          </a:p>
        </p:txBody>
      </p:sp>
      <p:sp>
        <p:nvSpPr>
          <p:cNvPr id="3" name="Content Placeholder 2"/>
          <p:cNvSpPr>
            <a:spLocks noGrp="1"/>
          </p:cNvSpPr>
          <p:nvPr>
            <p:ph sz="quarter" idx="1"/>
          </p:nvPr>
        </p:nvSpPr>
        <p:spPr/>
        <p:txBody>
          <a:bodyPr/>
          <a:lstStyle/>
          <a:p>
            <a:pPr marL="0" indent="0">
              <a:buNone/>
            </a:pPr>
            <a:r>
              <a:rPr lang="en-US" dirty="0"/>
              <a:t>According to Pender, “The most powerful input to self-efficacy is a successful performance of a </a:t>
            </a:r>
            <a:r>
              <a:rPr lang="en-US" dirty="0" smtClean="0"/>
              <a:t>behavior” (Pender, 2006, p. 59).</a:t>
            </a: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3429000"/>
            <a:ext cx="2209800" cy="2168402"/>
          </a:xfrm>
          <a:prstGeom prst="rect">
            <a:avLst/>
          </a:prstGeom>
        </p:spPr>
      </p:pic>
    </p:spTree>
    <p:extLst>
      <p:ext uri="{BB962C8B-B14F-4D97-AF65-F5344CB8AC3E}">
        <p14:creationId xmlns:p14="http://schemas.microsoft.com/office/powerpoint/2010/main" val="246134995"/>
      </p:ext>
    </p:extLst>
  </p:cSld>
  <p:clrMapOvr>
    <a:masterClrMapping/>
  </p:clrMapOvr>
  <mc:AlternateContent xmlns:mc="http://schemas.openxmlformats.org/markup-compatibility/2006">
    <mc:Choice xmlns:p14="http://schemas.microsoft.com/office/powerpoint/2010/main" Requires="p14">
      <p:transition spd="slow" p14:dur="2000" advTm="2773"/>
    </mc:Choice>
    <mc:Fallback>
      <p:transition spd="slow" advTm="277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 </a:t>
            </a:r>
            <a:r>
              <a:rPr lang="en-US" dirty="0"/>
              <a:t>H</a:t>
            </a:r>
            <a:r>
              <a:rPr lang="en-US" dirty="0" smtClean="0"/>
              <a:t>ealthy Communities</a:t>
            </a:r>
            <a:endParaRPr lang="en-US" dirty="0"/>
          </a:p>
        </p:txBody>
      </p:sp>
      <p:pic>
        <p:nvPicPr>
          <p:cNvPr id="4" name="Content Placeholder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71952" y="2332250"/>
            <a:ext cx="5238096" cy="3409524"/>
          </a:xfrm>
        </p:spPr>
      </p:pic>
      <p:sp>
        <p:nvSpPr>
          <p:cNvPr id="5" name="TextBox 4"/>
          <p:cNvSpPr txBox="1"/>
          <p:nvPr/>
        </p:nvSpPr>
        <p:spPr>
          <a:xfrm>
            <a:off x="609600" y="6172200"/>
            <a:ext cx="6858000" cy="646331"/>
          </a:xfrm>
          <a:prstGeom prst="rect">
            <a:avLst/>
          </a:prstGeom>
          <a:noFill/>
        </p:spPr>
        <p:txBody>
          <a:bodyPr wrap="square" rtlCol="0">
            <a:spAutoFit/>
          </a:bodyPr>
          <a:lstStyle/>
          <a:p>
            <a:r>
              <a:rPr lang="en-US" dirty="0"/>
              <a:t>http://www.visittraversecity.com/outdoor-recreation-4/  photo taken from Traverse City </a:t>
            </a:r>
            <a:r>
              <a:rPr lang="en-US" dirty="0" smtClean="0"/>
              <a:t>Travelers </a:t>
            </a:r>
            <a:r>
              <a:rPr lang="en-US" dirty="0"/>
              <a:t>and Convention Bureau </a:t>
            </a:r>
          </a:p>
        </p:txBody>
      </p:sp>
    </p:spTree>
    <p:extLst>
      <p:ext uri="{BB962C8B-B14F-4D97-AF65-F5344CB8AC3E}">
        <p14:creationId xmlns:p14="http://schemas.microsoft.com/office/powerpoint/2010/main" val="2704420437"/>
      </p:ext>
    </p:extLst>
  </p:cSld>
  <p:clrMapOvr>
    <a:masterClrMapping/>
  </p:clrMapOvr>
  <mc:AlternateContent xmlns:mc="http://schemas.openxmlformats.org/markup-compatibility/2006">
    <mc:Choice xmlns:p14="http://schemas.microsoft.com/office/powerpoint/2010/main" Requires="p14">
      <p:transition spd="slow" p14:dur="2000" advTm="2878"/>
    </mc:Choice>
    <mc:Fallback>
      <p:transition spd="slow" advTm="287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t>
            </a:r>
            <a:endParaRPr lang="en-US" dirty="0"/>
          </a:p>
        </p:txBody>
      </p:sp>
      <p:sp>
        <p:nvSpPr>
          <p:cNvPr id="3" name="Content Placeholder 2"/>
          <p:cNvSpPr>
            <a:spLocks noGrp="1"/>
          </p:cNvSpPr>
          <p:nvPr>
            <p:ph sz="quarter" idx="1"/>
          </p:nvPr>
        </p:nvSpPr>
        <p:spPr/>
        <p:txBody>
          <a:bodyPr/>
          <a:lstStyle/>
          <a:p>
            <a:r>
              <a:rPr lang="en-US" dirty="0" smtClean="0"/>
              <a:t>where </a:t>
            </a:r>
            <a:r>
              <a:rPr lang="en-US" dirty="0"/>
              <a:t>a person spends most of time (schools, workplaces)</a:t>
            </a:r>
          </a:p>
          <a:p>
            <a:r>
              <a:rPr lang="en-US" dirty="0"/>
              <a:t>Nursing centers</a:t>
            </a:r>
          </a:p>
          <a:p>
            <a:r>
              <a:rPr lang="en-US" dirty="0"/>
              <a:t>Occupational health settings</a:t>
            </a:r>
          </a:p>
          <a:p>
            <a:r>
              <a:rPr lang="en-US" dirty="0"/>
              <a:t>Community</a:t>
            </a:r>
          </a:p>
          <a:p>
            <a:endParaRPr lang="en-US" dirty="0">
              <a:latin typeface="Century Schoolbook" pitchFamily="18" charset="0"/>
            </a:endParaRPr>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200" y="3124200"/>
            <a:ext cx="609600" cy="609600"/>
          </a:xfrm>
          <a:prstGeom prst="rect">
            <a:avLst/>
          </a:prstGeom>
        </p:spPr>
      </p:pic>
    </p:spTree>
    <p:custDataLst>
      <p:tags r:id="rId1"/>
    </p:custDataLst>
    <p:extLst>
      <p:ext uri="{BB962C8B-B14F-4D97-AF65-F5344CB8AC3E}">
        <p14:creationId xmlns:p14="http://schemas.microsoft.com/office/powerpoint/2010/main" val="1720067558"/>
      </p:ext>
    </p:extLst>
  </p:cSld>
  <p:clrMapOvr>
    <a:masterClrMapping/>
  </p:clrMapOvr>
  <mc:AlternateContent xmlns:mc="http://schemas.openxmlformats.org/markup-compatibility/2006">
    <mc:Choice xmlns:p14="http://schemas.microsoft.com/office/powerpoint/2010/main" Requires="p14">
      <p:transition spd="slow" p14:dur="2000" advTm="11571"/>
    </mc:Choice>
    <mc:Fallback>
      <p:transition spd="slow" advTm="115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par>
                          <p:cTn id="35" fill="hold">
                            <p:stCondLst>
                              <p:cond delay="1000"/>
                            </p:stCondLst>
                            <p:childTnLst>
                              <p:par>
                                <p:cTn id="36" presetID="1" presetClass="mediacall" presetSubtype="0" fill="hold" nodeType="afterEffect">
                                  <p:stCondLst>
                                    <p:cond delay="0"/>
                                  </p:stCondLst>
                                  <p:childTnLst>
                                    <p:cmd type="call" cmd="playFrom(0.0)">
                                      <p:cBhvr>
                                        <p:cTn id="37" dur="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1" y="2743200"/>
            <a:ext cx="3886200" cy="26765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490" y="2770496"/>
            <a:ext cx="3429000" cy="2743200"/>
          </a:xfrm>
          <a:prstGeom prst="rect">
            <a:avLst/>
          </a:prstGeom>
        </p:spPr>
      </p:pic>
      <p:sp>
        <p:nvSpPr>
          <p:cNvPr id="6" name="TextBox 5"/>
          <p:cNvSpPr txBox="1"/>
          <p:nvPr/>
        </p:nvSpPr>
        <p:spPr>
          <a:xfrm>
            <a:off x="228600" y="5638800"/>
            <a:ext cx="7696200" cy="646331"/>
          </a:xfrm>
          <a:prstGeom prst="rect">
            <a:avLst/>
          </a:prstGeom>
          <a:noFill/>
        </p:spPr>
        <p:txBody>
          <a:bodyPr wrap="square" rtlCol="0">
            <a:spAutoFit/>
          </a:bodyPr>
          <a:lstStyle/>
          <a:p>
            <a:r>
              <a:rPr lang="en-US" dirty="0" smtClean="0"/>
              <a:t>“Environmental wellness is manifest in harmony and balance between human beings and their surroundings” (Pender, 2006, p. 9).</a:t>
            </a:r>
            <a:endParaRPr lang="en-US" dirty="0"/>
          </a:p>
        </p:txBody>
      </p:sp>
    </p:spTree>
    <p:extLst>
      <p:ext uri="{BB962C8B-B14F-4D97-AF65-F5344CB8AC3E}">
        <p14:creationId xmlns:p14="http://schemas.microsoft.com/office/powerpoint/2010/main" val="1714338652"/>
      </p:ext>
    </p:extLst>
  </p:cSld>
  <p:clrMapOvr>
    <a:masterClrMapping/>
  </p:clrMapOvr>
  <mc:AlternateContent xmlns:mc="http://schemas.openxmlformats.org/markup-compatibility/2006">
    <mc:Choice xmlns:p14="http://schemas.microsoft.com/office/powerpoint/2010/main" Requires="p14">
      <p:transition spd="slow" p14:dur="2000" advTm="5056"/>
    </mc:Choice>
    <mc:Fallback>
      <p:transition spd="slow" advTm="505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Nursing</a:t>
            </a:r>
            <a:endParaRPr lang="en-US" dirty="0"/>
          </a:p>
        </p:txBody>
      </p:sp>
      <p:sp>
        <p:nvSpPr>
          <p:cNvPr id="3" name="Content Placeholder 2"/>
          <p:cNvSpPr>
            <a:spLocks noGrp="1"/>
          </p:cNvSpPr>
          <p:nvPr>
            <p:ph sz="quarter" idx="1"/>
          </p:nvPr>
        </p:nvSpPr>
        <p:spPr/>
        <p:txBody>
          <a:bodyPr/>
          <a:lstStyle/>
          <a:p>
            <a:r>
              <a:rPr lang="en-US" dirty="0"/>
              <a:t>Health Promotion Services</a:t>
            </a:r>
          </a:p>
          <a:p>
            <a:r>
              <a:rPr lang="en-US" dirty="0"/>
              <a:t>Health Promoting Interventions</a:t>
            </a:r>
          </a:p>
          <a:p>
            <a:r>
              <a:rPr lang="en-US" dirty="0"/>
              <a:t>Empowerment for Self Care</a:t>
            </a:r>
          </a:p>
          <a:p>
            <a:r>
              <a:rPr lang="en-US" dirty="0"/>
              <a:t>Client’s capacity for Self Care</a:t>
            </a:r>
          </a:p>
          <a:p>
            <a:endParaRPr lang="en-US" dirty="0"/>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200" y="3124200"/>
            <a:ext cx="609600" cy="609600"/>
          </a:xfrm>
          <a:prstGeom prst="rect">
            <a:avLst/>
          </a:prstGeom>
        </p:spPr>
      </p:pic>
    </p:spTree>
    <p:custDataLst>
      <p:tags r:id="rId1"/>
    </p:custDataLst>
    <p:extLst>
      <p:ext uri="{BB962C8B-B14F-4D97-AF65-F5344CB8AC3E}">
        <p14:creationId xmlns:p14="http://schemas.microsoft.com/office/powerpoint/2010/main" val="797467474"/>
      </p:ext>
    </p:extLst>
  </p:cSld>
  <p:clrMapOvr>
    <a:masterClrMapping/>
  </p:clrMapOvr>
  <mc:AlternateContent xmlns:mc="http://schemas.openxmlformats.org/markup-compatibility/2006">
    <mc:Choice xmlns:p14="http://schemas.microsoft.com/office/powerpoint/2010/main" Requires="p14">
      <p:transition spd="slow" p14:dur="2000" advTm="8915"/>
    </mc:Choice>
    <mc:Fallback>
      <p:transition spd="slow" advTm="89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mediacall" presetSubtype="0" fill="hold" nodeType="afterEffect">
                                  <p:stCondLst>
                                    <p:cond delay="0"/>
                                  </p:stCondLst>
                                  <p:childTnLst>
                                    <p:cmd type="call" cmd="playFrom(0.0)">
                                      <p:cBhvr>
                                        <p:cTn id="21" dur="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Nursing</a:t>
            </a:r>
            <a:endParaRPr lang="en-US" dirty="0"/>
          </a:p>
        </p:txBody>
      </p:sp>
      <p:sp>
        <p:nvSpPr>
          <p:cNvPr id="3" name="Content Placeholder 2"/>
          <p:cNvSpPr>
            <a:spLocks noGrp="1"/>
          </p:cNvSpPr>
          <p:nvPr>
            <p:ph sz="quarter" idx="1"/>
          </p:nvPr>
        </p:nvSpPr>
        <p:spPr/>
        <p:txBody>
          <a:bodyPr/>
          <a:lstStyle/>
          <a:p>
            <a:r>
              <a:rPr lang="en-US" dirty="0" smtClean="0"/>
              <a:t>“Nurses make age-specific and risk-specific recommendations for clinical preventative services” (</a:t>
            </a:r>
            <a:r>
              <a:rPr lang="en-US" dirty="0" err="1" smtClean="0"/>
              <a:t>Tomey</a:t>
            </a:r>
            <a:r>
              <a:rPr lang="en-US" dirty="0" smtClean="0"/>
              <a:t>, 2010, p. 435).</a:t>
            </a:r>
          </a:p>
          <a:p>
            <a:endParaRPr lang="en-US" dirty="0"/>
          </a:p>
          <a:p>
            <a:r>
              <a:rPr lang="en-US" dirty="0" smtClean="0"/>
              <a:t>“Clinical interest in health behaviors represents a philosophical shift that emphasized the quality of lives alongside the saving of lives” (</a:t>
            </a:r>
            <a:r>
              <a:rPr lang="en-US" dirty="0" err="1" smtClean="0"/>
              <a:t>Tomey</a:t>
            </a:r>
            <a:r>
              <a:rPr lang="en-US" dirty="0" smtClean="0"/>
              <a:t>, p. 442). </a:t>
            </a:r>
          </a:p>
          <a:p>
            <a:endParaRPr lang="en-US" dirty="0"/>
          </a:p>
          <a:p>
            <a:r>
              <a:rPr lang="en-US" dirty="0" smtClean="0"/>
              <a:t>Nurses promote wellness by health promotion education (</a:t>
            </a:r>
            <a:r>
              <a:rPr lang="en-US" dirty="0" err="1" smtClean="0"/>
              <a:t>Tomey</a:t>
            </a:r>
            <a:r>
              <a:rPr lang="en-US" dirty="0" smtClean="0"/>
              <a:t>, p. 442). </a:t>
            </a:r>
            <a:endParaRPr lang="en-US" dirty="0"/>
          </a:p>
        </p:txBody>
      </p:sp>
    </p:spTree>
    <p:custDataLst>
      <p:tags r:id="rId1"/>
    </p:custDataLst>
    <p:extLst>
      <p:ext uri="{BB962C8B-B14F-4D97-AF65-F5344CB8AC3E}">
        <p14:creationId xmlns:p14="http://schemas.microsoft.com/office/powerpoint/2010/main" val="2528488858"/>
      </p:ext>
    </p:extLst>
  </p:cSld>
  <p:clrMapOvr>
    <a:masterClrMapping/>
  </p:clrMapOvr>
  <mc:AlternateContent xmlns:mc="http://schemas.openxmlformats.org/markup-compatibility/2006">
    <mc:Choice xmlns:p14="http://schemas.microsoft.com/office/powerpoint/2010/main" Requires="p14">
      <p:transition spd="slow" p14:dur="2000" advTm="11963"/>
    </mc:Choice>
    <mc:Fallback>
      <p:transition spd="slow" advTm="119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2834790118"/>
              </p:ext>
            </p:extLst>
          </p:nvPr>
        </p:nvGraphicFramePr>
        <p:xfrm>
          <a:off x="1712913" y="1600200"/>
          <a:ext cx="4956175" cy="4873625"/>
        </p:xfrm>
        <a:graphic>
          <a:graphicData uri="http://schemas.openxmlformats.org/presentationml/2006/ole">
            <mc:AlternateContent xmlns:mc="http://schemas.openxmlformats.org/markup-compatibility/2006">
              <mc:Choice xmlns:v="urn:schemas-microsoft-com:vml" Requires="v">
                <p:oleObj spid="_x0000_s1046" name="Document" r:id="rId3" imgW="5949456" imgH="5852307" progId="Word.Document.12">
                  <p:embed/>
                </p:oleObj>
              </mc:Choice>
              <mc:Fallback>
                <p:oleObj name="Document" r:id="rId3" imgW="5949456" imgH="5852307" progId="Word.Document.12">
                  <p:embed/>
                  <p:pic>
                    <p:nvPicPr>
                      <p:cNvPr id="0" name=""/>
                      <p:cNvPicPr/>
                      <p:nvPr/>
                    </p:nvPicPr>
                    <p:blipFill>
                      <a:blip r:embed="rId4"/>
                      <a:stretch>
                        <a:fillRect/>
                      </a:stretch>
                    </p:blipFill>
                    <p:spPr>
                      <a:xfrm>
                        <a:off x="1712913" y="1600200"/>
                        <a:ext cx="4956175" cy="4873625"/>
                      </a:xfrm>
                      <a:prstGeom prst="rect">
                        <a:avLst/>
                      </a:prstGeom>
                    </p:spPr>
                  </p:pic>
                </p:oleObj>
              </mc:Fallback>
            </mc:AlternateContent>
          </a:graphicData>
        </a:graphic>
      </p:graphicFrame>
    </p:spTree>
    <p:extLst>
      <p:ext uri="{BB962C8B-B14F-4D97-AF65-F5344CB8AC3E}">
        <p14:creationId xmlns:p14="http://schemas.microsoft.com/office/powerpoint/2010/main" val="1624301318"/>
      </p:ext>
    </p:extLst>
  </p:cSld>
  <p:clrMapOvr>
    <a:masterClrMapping/>
  </p:clrMapOvr>
  <mc:AlternateContent xmlns:mc="http://schemas.openxmlformats.org/markup-compatibility/2006">
    <mc:Choice xmlns:p14="http://schemas.microsoft.com/office/powerpoint/2010/main" Requires="p14">
      <p:transition spd="slow" p14:dur="2000" advTm="14177"/>
    </mc:Choice>
    <mc:Fallback>
      <p:transition spd="slow" advTm="1417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a:t>
            </a:r>
            <a:endParaRPr lang="en-US" dirty="0"/>
          </a:p>
        </p:txBody>
      </p:sp>
      <p:sp>
        <p:nvSpPr>
          <p:cNvPr id="3" name="Content Placeholder 2"/>
          <p:cNvSpPr>
            <a:spLocks noGrp="1"/>
          </p:cNvSpPr>
          <p:nvPr>
            <p:ph sz="quarter" idx="1"/>
          </p:nvPr>
        </p:nvSpPr>
        <p:spPr/>
        <p:txBody>
          <a:bodyPr/>
          <a:lstStyle/>
          <a:p>
            <a:r>
              <a:rPr lang="en-US" dirty="0" smtClean="0"/>
              <a:t>This model promotes the pursuit of health through out the life span (Pender, 2006 p. 282).</a:t>
            </a:r>
          </a:p>
          <a:p>
            <a:endParaRPr lang="en-US" dirty="0"/>
          </a:p>
          <a:p>
            <a:r>
              <a:rPr lang="en-US" dirty="0" smtClean="0"/>
              <a:t>Subscales:  “health responsibility, physical activity, nutrition, interpersonal relations, spiritual growth and stress management” (</a:t>
            </a:r>
            <a:r>
              <a:rPr lang="en-US" dirty="0" err="1" smtClean="0"/>
              <a:t>Tomey</a:t>
            </a:r>
            <a:r>
              <a:rPr lang="en-US" dirty="0" smtClean="0"/>
              <a:t>, 2010, p. 441).</a:t>
            </a:r>
          </a:p>
          <a:p>
            <a:endParaRPr lang="en-US" dirty="0"/>
          </a:p>
          <a:p>
            <a:endParaRPr lang="en-US" dirty="0"/>
          </a:p>
        </p:txBody>
      </p:sp>
    </p:spTree>
    <p:extLst>
      <p:ext uri="{BB962C8B-B14F-4D97-AF65-F5344CB8AC3E}">
        <p14:creationId xmlns:p14="http://schemas.microsoft.com/office/powerpoint/2010/main" val="2990225116"/>
      </p:ext>
    </p:extLst>
  </p:cSld>
  <p:clrMapOvr>
    <a:masterClrMapping/>
  </p:clrMapOvr>
  <mc:AlternateContent xmlns:mc="http://schemas.openxmlformats.org/markup-compatibility/2006">
    <mc:Choice xmlns:p14="http://schemas.microsoft.com/office/powerpoint/2010/main" Requires="p14">
      <p:transition spd="slow" p14:dur="2000" advTm="7683"/>
    </mc:Choice>
    <mc:Fallback>
      <p:transition spd="slow" advTm="768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Presented By</a:t>
            </a:r>
            <a:endParaRPr lang="en-US" dirty="0"/>
          </a:p>
        </p:txBody>
      </p:sp>
      <p:sp>
        <p:nvSpPr>
          <p:cNvPr id="3" name="Content Placeholder 2"/>
          <p:cNvSpPr>
            <a:spLocks noGrp="1"/>
          </p:cNvSpPr>
          <p:nvPr>
            <p:ph sz="quarter" idx="1"/>
          </p:nvPr>
        </p:nvSpPr>
        <p:spPr/>
        <p:txBody>
          <a:bodyPr/>
          <a:lstStyle/>
          <a:p>
            <a:pPr algn="ctr">
              <a:buNone/>
            </a:pPr>
            <a:r>
              <a:rPr lang="en-US" dirty="0" smtClean="0"/>
              <a:t> </a:t>
            </a:r>
          </a:p>
          <a:p>
            <a:pPr algn="ctr">
              <a:buNone/>
            </a:pPr>
            <a:endParaRPr lang="en-US" dirty="0" smtClean="0"/>
          </a:p>
          <a:p>
            <a:pPr algn="ctr">
              <a:buNone/>
            </a:pPr>
            <a:r>
              <a:rPr lang="en-US" dirty="0" smtClean="0"/>
              <a:t>Sandy Saylor</a:t>
            </a:r>
          </a:p>
          <a:p>
            <a:pPr algn="ctr">
              <a:buNone/>
            </a:pPr>
            <a:r>
              <a:rPr lang="en-US" dirty="0" smtClean="0"/>
              <a:t>Jackie </a:t>
            </a:r>
            <a:r>
              <a:rPr lang="en-US" dirty="0" err="1" smtClean="0"/>
              <a:t>Tiefenthal</a:t>
            </a:r>
            <a:endParaRPr lang="en-US" dirty="0" smtClean="0"/>
          </a:p>
          <a:p>
            <a:pPr algn="ctr">
              <a:buNone/>
            </a:pPr>
            <a:r>
              <a:rPr lang="en-US" dirty="0" smtClean="0"/>
              <a:t>Michelle Rowe</a:t>
            </a:r>
          </a:p>
          <a:p>
            <a:pPr algn="ctr">
              <a:buNone/>
            </a:pPr>
            <a:r>
              <a:rPr lang="en-US" dirty="0" smtClean="0"/>
              <a:t>Chris </a:t>
            </a:r>
            <a:r>
              <a:rPr lang="en-US" dirty="0" err="1" smtClean="0"/>
              <a:t>Bookheimer</a:t>
            </a:r>
            <a:endParaRPr lang="en-US" dirty="0"/>
          </a:p>
        </p:txBody>
      </p:sp>
    </p:spTree>
    <p:custDataLst>
      <p:tags r:id="rId1"/>
    </p:custDataLst>
  </p:cSld>
  <p:clrMapOvr>
    <a:masterClrMapping/>
  </p:clrMapOvr>
  <p:transition advTm="10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Concepts Unique To Model</a:t>
            </a:r>
            <a:endParaRPr lang="en-US" dirty="0"/>
          </a:p>
        </p:txBody>
      </p:sp>
      <p:sp>
        <p:nvSpPr>
          <p:cNvPr id="3" name="Content Placeholder 2"/>
          <p:cNvSpPr>
            <a:spLocks noGrp="1"/>
          </p:cNvSpPr>
          <p:nvPr>
            <p:ph sz="quarter" idx="1"/>
          </p:nvPr>
        </p:nvSpPr>
        <p:spPr/>
        <p:txBody>
          <a:bodyPr/>
          <a:lstStyle/>
          <a:p>
            <a:pPr marL="0" indent="0">
              <a:buNone/>
            </a:pPr>
            <a:r>
              <a:rPr lang="en-US" dirty="0" smtClean="0"/>
              <a:t>“Unlike avoidance-oriented models that rely upon fear or threat to health as motivation for health behavior, the HPM has a competence or approach-oriented focus (Pender, 1996). Health promotion is motivated by the desire to enhance well being and to actualize human potential (Pender, 1996).”</a:t>
            </a:r>
          </a:p>
          <a:p>
            <a:pPr marL="0" indent="0">
              <a:buNone/>
            </a:pPr>
            <a:endParaRPr lang="en-US" dirty="0"/>
          </a:p>
          <a:p>
            <a:pPr marL="0" indent="0">
              <a:buNone/>
            </a:pPr>
            <a:r>
              <a:rPr lang="en-US" dirty="0" smtClean="0"/>
              <a:t>The HPM is a borrowed theory</a:t>
            </a:r>
          </a:p>
          <a:p>
            <a:pPr marL="0" indent="0">
              <a:buNone/>
            </a:pPr>
            <a:endParaRPr lang="en-US" dirty="0"/>
          </a:p>
          <a:p>
            <a:pPr marL="0" indent="0">
              <a:buNone/>
            </a:pPr>
            <a:endParaRPr lang="en-US" dirty="0" smtClean="0"/>
          </a:p>
          <a:p>
            <a:pPr marL="0" indent="0">
              <a:buNone/>
            </a:pPr>
            <a:r>
              <a:rPr lang="en-US" sz="1000" dirty="0" err="1" smtClean="0"/>
              <a:t>Tomey</a:t>
            </a:r>
            <a:r>
              <a:rPr lang="en-US" sz="1000" dirty="0" smtClean="0"/>
              <a:t>, p. 441</a:t>
            </a:r>
          </a:p>
          <a:p>
            <a:pPr marL="0" indent="0">
              <a:buNone/>
            </a:pPr>
            <a:endParaRPr lang="en-US" sz="1000" dirty="0"/>
          </a:p>
        </p:txBody>
      </p:sp>
    </p:spTree>
    <p:extLst>
      <p:ext uri="{BB962C8B-B14F-4D97-AF65-F5344CB8AC3E}">
        <p14:creationId xmlns:p14="http://schemas.microsoft.com/office/powerpoint/2010/main" val="2363140776"/>
      </p:ext>
    </p:extLst>
  </p:cSld>
  <p:clrMapOvr>
    <a:masterClrMapping/>
  </p:clrMapOvr>
  <mc:AlternateContent xmlns:mc="http://schemas.openxmlformats.org/markup-compatibility/2006">
    <mc:Choice xmlns:p14="http://schemas.microsoft.com/office/powerpoint/2010/main" Requires="p14">
      <p:transition spd="slow" p14:dur="2000" advTm="9344"/>
    </mc:Choice>
    <mc:Fallback>
      <p:transition spd="slow" advTm="934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Pender’s HPM can be used in clinical practice</a:t>
            </a:r>
            <a:endParaRPr lang="en-US" dirty="0"/>
          </a:p>
        </p:txBody>
      </p:sp>
      <p:sp>
        <p:nvSpPr>
          <p:cNvPr id="3" name="Content Placeholder 2"/>
          <p:cNvSpPr>
            <a:spLocks noGrp="1"/>
          </p:cNvSpPr>
          <p:nvPr>
            <p:ph sz="quarter" idx="1"/>
          </p:nvPr>
        </p:nvSpPr>
        <p:spPr/>
        <p:txBody>
          <a:bodyPr/>
          <a:lstStyle/>
          <a:p>
            <a:r>
              <a:rPr lang="en-US" dirty="0" smtClean="0"/>
              <a:t>Applies across a lifespan</a:t>
            </a:r>
          </a:p>
          <a:p>
            <a:endParaRPr lang="en-US" dirty="0" smtClean="0"/>
          </a:p>
          <a:p>
            <a:r>
              <a:rPr lang="en-US" dirty="0" smtClean="0"/>
              <a:t>Useful in a variety of settings</a:t>
            </a:r>
          </a:p>
          <a:p>
            <a:endParaRPr lang="en-US" dirty="0" smtClean="0"/>
          </a:p>
          <a:p>
            <a:r>
              <a:rPr lang="en-US" dirty="0" smtClean="0"/>
              <a:t>Holistic</a:t>
            </a:r>
          </a:p>
          <a:p>
            <a:endParaRPr lang="en-US" dirty="0" smtClean="0"/>
          </a:p>
          <a:p>
            <a:r>
              <a:rPr lang="en-US" dirty="0" smtClean="0"/>
              <a:t>Unique plans</a:t>
            </a:r>
          </a:p>
          <a:p>
            <a:endParaRPr lang="en-US" dirty="0" smtClean="0"/>
          </a:p>
          <a:p>
            <a:r>
              <a:rPr lang="en-US" dirty="0" smtClean="0"/>
              <a:t>Educating/hands-on</a:t>
            </a:r>
            <a:endParaRPr lang="en-US" dirty="0"/>
          </a:p>
        </p:txBody>
      </p:sp>
      <p:pic>
        <p:nvPicPr>
          <p:cNvPr id="7170" name="Picture 2" descr="http://www.txccc.org/home/content_images/RN-Keri-Cox-with-patient-Ab-2.jpg"/>
          <p:cNvPicPr>
            <a:picLocks noChangeAspect="1" noChangeArrowheads="1"/>
          </p:cNvPicPr>
          <p:nvPr/>
        </p:nvPicPr>
        <p:blipFill>
          <a:blip r:embed="rId9" cstate="print"/>
          <a:srcRect/>
          <a:stretch>
            <a:fillRect/>
          </a:stretch>
        </p:blipFill>
        <p:spPr bwMode="auto">
          <a:xfrm>
            <a:off x="4114800" y="3810000"/>
            <a:ext cx="3200400" cy="2562226"/>
          </a:xfrm>
          <a:prstGeom prst="rect">
            <a:avLst/>
          </a:prstGeom>
          <a:noFill/>
        </p:spPr>
      </p:pic>
      <p:pic>
        <p:nvPicPr>
          <p:cNvPr id="7172" name="Picture 4" descr="http://cuttie_apple.blogs.friendster.com/photos/uncategorized/1_228248946l.jpg"/>
          <p:cNvPicPr>
            <a:picLocks noChangeAspect="1" noChangeArrowheads="1"/>
          </p:cNvPicPr>
          <p:nvPr/>
        </p:nvPicPr>
        <p:blipFill>
          <a:blip r:embed="rId10" cstate="print"/>
          <a:srcRect/>
          <a:stretch>
            <a:fillRect/>
          </a:stretch>
        </p:blipFill>
        <p:spPr bwMode="auto">
          <a:xfrm>
            <a:off x="5334000" y="1066800"/>
            <a:ext cx="3302000" cy="2476500"/>
          </a:xfrm>
          <a:prstGeom prst="rect">
            <a:avLst/>
          </a:prstGeom>
          <a:noFill/>
        </p:spPr>
      </p:pic>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267200" y="3124200"/>
            <a:ext cx="609600" cy="609600"/>
          </a:xfrm>
          <a:prstGeom prst="rect">
            <a:avLst/>
          </a:prstGeom>
        </p:spPr>
      </p:pic>
      <p:pic>
        <p:nvPicPr>
          <p:cNvPr id="5" name="Recorded Sound">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4267200" y="3124200"/>
            <a:ext cx="609600" cy="609600"/>
          </a:xfrm>
          <a:prstGeom prst="rect">
            <a:avLst/>
          </a:prstGeom>
        </p:spPr>
      </p:pic>
      <p:pic>
        <p:nvPicPr>
          <p:cNvPr id="6" name="Recorded Sound">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4267200" y="31242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p14:dur="0" advTm="80334"/>
    </mc:Choice>
    <mc:Fallback>
      <p:transition advTm="803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par>
                          <p:cTn id="48" fill="hold">
                            <p:stCondLst>
                              <p:cond delay="500"/>
                            </p:stCondLst>
                            <p:childTnLst>
                              <p:par>
                                <p:cTn id="49" presetID="1" presetClass="mediacall" presetSubtype="0" fill="hold" nodeType="afterEffect">
                                  <p:stCondLst>
                                    <p:cond delay="0"/>
                                  </p:stCondLst>
                                  <p:childTnLst>
                                    <p:cmd type="call" cmd="playFrom(0.0)">
                                      <p:cBhvr>
                                        <p:cTn id="50" dur="77000" fill="hold"/>
                                        <p:tgtEl>
                                          <p:spTgt spid="4"/>
                                        </p:tgtEl>
                                      </p:cBhvr>
                                    </p:cmd>
                                  </p:childTnLst>
                                </p:cTn>
                              </p:par>
                            </p:childTnLst>
                          </p:cTn>
                        </p:par>
                        <p:par>
                          <p:cTn id="51" fill="hold">
                            <p:stCondLst>
                              <p:cond delay="77500"/>
                            </p:stCondLst>
                            <p:childTnLst>
                              <p:par>
                                <p:cTn id="52" presetID="1" presetClass="mediacall" presetSubtype="0" fill="hold" nodeType="afterEffect">
                                  <p:stCondLst>
                                    <p:cond delay="0"/>
                                  </p:stCondLst>
                                  <p:childTnLst>
                                    <p:cmd type="call" cmd="playFrom(0.0)">
                                      <p:cBhvr>
                                        <p:cTn id="53" dur="81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4"/>
                </p:tgtEl>
              </p:cMediaNode>
            </p:audio>
            <p:seq concurrent="1" nextAc="seek">
              <p:cTn id="55" restart="whenNotActive" fill="hold" evtFilter="cancelBubble" nodeType="interactiveSeq">
                <p:stCondLst>
                  <p:cond evt="onClick" delay="0">
                    <p:tgtEl>
                      <p:spTgt spid="5"/>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80058" fill="hold"/>
                                        <p:tgtEl>
                                          <p:spTgt spid="5"/>
                                        </p:tgtEl>
                                      </p:cBhvr>
                                    </p:cmd>
                                  </p:childTnLst>
                                </p:cTn>
                              </p:par>
                            </p:childTnLst>
                          </p:cTn>
                        </p:par>
                      </p:childTnLst>
                    </p:cTn>
                  </p:par>
                </p:childTnLst>
              </p:cTn>
              <p:nextCondLst>
                <p:cond evt="onClick" delay="0">
                  <p:tgtEl>
                    <p:spTgt spid="5"/>
                  </p:tgtEl>
                </p:cond>
              </p:nextCondLst>
            </p:seq>
            <p:audio>
              <p:cMediaNode vol="80000">
                <p:cTn id="60" fill="hold" display="0">
                  <p:stCondLst>
                    <p:cond delay="indefinite"/>
                  </p:stCondLst>
                  <p:endCondLst>
                    <p:cond evt="onStopAudio" delay="0">
                      <p:tgtEl>
                        <p:sldTgt/>
                      </p:tgtEl>
                    </p:cond>
                  </p:endCondLst>
                </p:cTn>
                <p:tgtEl>
                  <p:spTgt spid="5"/>
                </p:tgtEl>
              </p:cMediaNode>
            </p:audio>
            <p:audio>
              <p:cMediaNode vol="80000">
                <p:cTn id="61"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HPM: Framework for patient assessment</a:t>
            </a:r>
            <a:endParaRPr lang="en-US" dirty="0"/>
          </a:p>
        </p:txBody>
      </p:sp>
      <p:sp>
        <p:nvSpPr>
          <p:cNvPr id="3" name="Content Placeholder 2"/>
          <p:cNvSpPr>
            <a:spLocks noGrp="1"/>
          </p:cNvSpPr>
          <p:nvPr>
            <p:ph sz="quarter" idx="1"/>
          </p:nvPr>
        </p:nvSpPr>
        <p:spPr/>
        <p:txBody>
          <a:bodyPr/>
          <a:lstStyle/>
          <a:p>
            <a:pPr algn="ctr">
              <a:buNone/>
            </a:pPr>
            <a:r>
              <a:rPr lang="en-US" dirty="0" smtClean="0"/>
              <a:t>Goal’s of HPM</a:t>
            </a:r>
          </a:p>
          <a:p>
            <a:r>
              <a:rPr lang="en-US" dirty="0" smtClean="0"/>
              <a:t>Improved health (holistically)</a:t>
            </a:r>
          </a:p>
          <a:p>
            <a:endParaRPr lang="en-US" dirty="0" smtClean="0"/>
          </a:p>
          <a:p>
            <a:r>
              <a:rPr lang="en-US" dirty="0" smtClean="0"/>
              <a:t>Enhanced functional ability</a:t>
            </a:r>
          </a:p>
          <a:p>
            <a:endParaRPr lang="en-US" dirty="0" smtClean="0"/>
          </a:p>
          <a:p>
            <a:r>
              <a:rPr lang="en-US" dirty="0" smtClean="0"/>
              <a:t>Better quality of life at every stage</a:t>
            </a:r>
          </a:p>
          <a:p>
            <a:endParaRPr lang="en-US" dirty="0" smtClean="0"/>
          </a:p>
          <a:p>
            <a:r>
              <a:rPr lang="en-US" dirty="0" smtClean="0"/>
              <a:t>Increased well-being</a:t>
            </a:r>
          </a:p>
          <a:p>
            <a:endParaRPr lang="en-US" dirty="0" smtClean="0"/>
          </a:p>
          <a:p>
            <a:r>
              <a:rPr lang="en-US" dirty="0" smtClean="0"/>
              <a:t>Possess a positive dynamic state</a:t>
            </a:r>
            <a:endParaRPr lang="en-US" dirty="0"/>
          </a:p>
        </p:txBody>
      </p:sp>
      <p:pic>
        <p:nvPicPr>
          <p:cNvPr id="6146" name="Picture 2" descr="http://www.consciousct.org/images/holistic1.jpg"/>
          <p:cNvPicPr>
            <a:picLocks noChangeAspect="1" noChangeArrowheads="1"/>
          </p:cNvPicPr>
          <p:nvPr/>
        </p:nvPicPr>
        <p:blipFill>
          <a:blip r:embed="rId7" cstate="print"/>
          <a:srcRect/>
          <a:stretch>
            <a:fillRect/>
          </a:stretch>
        </p:blipFill>
        <p:spPr bwMode="auto">
          <a:xfrm>
            <a:off x="6019800" y="990600"/>
            <a:ext cx="2381250" cy="2200275"/>
          </a:xfrm>
          <a:prstGeom prst="rect">
            <a:avLst/>
          </a:prstGeom>
          <a:noFill/>
        </p:spPr>
      </p:pic>
      <p:pic>
        <p:nvPicPr>
          <p:cNvPr id="6148" name="Picture 4" descr="http://www.burrenyoga.com/userimgs/1095893078.10983901.phpfiGJMFnR.jpg"/>
          <p:cNvPicPr>
            <a:picLocks noChangeAspect="1" noChangeArrowheads="1"/>
          </p:cNvPicPr>
          <p:nvPr/>
        </p:nvPicPr>
        <p:blipFill>
          <a:blip r:embed="rId8" cstate="print"/>
          <a:srcRect/>
          <a:stretch>
            <a:fillRect/>
          </a:stretch>
        </p:blipFill>
        <p:spPr bwMode="auto">
          <a:xfrm>
            <a:off x="5486400" y="4267200"/>
            <a:ext cx="3298209" cy="2209800"/>
          </a:xfrm>
          <a:prstGeom prst="rect">
            <a:avLst/>
          </a:prstGeom>
          <a:noFill/>
        </p:spPr>
      </p:pic>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267200" y="3124200"/>
            <a:ext cx="609600" cy="609600"/>
          </a:xfrm>
          <a:prstGeom prst="rect">
            <a:avLst/>
          </a:prstGeom>
        </p:spPr>
      </p:pic>
      <p:pic>
        <p:nvPicPr>
          <p:cNvPr id="5" name="Recorded Sound">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4267200" y="31242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1498"/>
    </mc:Choice>
    <mc:Fallback>
      <p:transition spd="slow" advTm="21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anim calcmode="lin" valueType="num">
                                      <p:cBhvr>
                                        <p:cTn id="2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anim calcmode="lin" valueType="num">
                                      <p:cBhvr>
                                        <p:cTn id="36"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anim calcmode="lin" valueType="num">
                                      <p:cBhvr>
                                        <p:cTn id="43"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par>
                          <p:cTn id="45" fill="hold">
                            <p:stCondLst>
                              <p:cond delay="2000"/>
                            </p:stCondLst>
                            <p:childTnLst>
                              <p:par>
                                <p:cTn id="46" presetID="1" presetClass="mediacall" presetSubtype="0" fill="hold" nodeType="afterEffect">
                                  <p:stCondLst>
                                    <p:cond delay="0"/>
                                  </p:stCondLst>
                                  <p:childTnLst>
                                    <p:cmd type="call" cmd="playFrom(0.0)">
                                      <p:cBhvr>
                                        <p:cTn id="47" dur="1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4"/>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16552" fill="hold"/>
                                        <p:tgtEl>
                                          <p:spTgt spid="4"/>
                                        </p:tgtEl>
                                      </p:cBhvr>
                                    </p:cmd>
                                  </p:childTnLst>
                                </p:cTn>
                              </p:par>
                            </p:childTnLst>
                          </p:cTn>
                        </p:par>
                      </p:childTnLst>
                    </p:cTn>
                  </p:par>
                </p:childTnLst>
              </p:cTn>
              <p:nextCondLst>
                <p:cond evt="onClick" delay="0">
                  <p:tgtEl>
                    <p:spTgt spid="4"/>
                  </p:tgtEl>
                </p:cond>
              </p:nextCondLst>
            </p:seq>
            <p:audio>
              <p:cMediaNode vol="80000">
                <p:cTn id="53" fill="hold" display="0">
                  <p:stCondLst>
                    <p:cond delay="indefinite"/>
                  </p:stCondLst>
                  <p:endCondLst>
                    <p:cond evt="onStopAudio" delay="0">
                      <p:tgtEl>
                        <p:sldTgt/>
                      </p:tgtEl>
                    </p:cond>
                  </p:endCondLst>
                </p:cTn>
                <p:tgtEl>
                  <p:spTgt spid="4"/>
                </p:tgtEl>
              </p:cMediaNode>
            </p:audio>
            <p:audio>
              <p:cMediaNode vol="80000">
                <p:cTn id="54"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5715000" y="304800"/>
            <a:ext cx="2209800" cy="6553200"/>
          </a:xfrm>
        </p:spPr>
        <p:txBody>
          <a:bodyPr>
            <a:normAutofit fontScale="92500" lnSpcReduction="20000"/>
          </a:bodyPr>
          <a:lstStyle/>
          <a:p>
            <a:r>
              <a:rPr lang="en-US" dirty="0" smtClean="0"/>
              <a:t>BMI: body mass index is a number calculated from a person’s weight and height.  BMI provides a reliable indicator of body fatness for most people and is used to screen for weight categories that may lead to health problems.</a:t>
            </a:r>
            <a:endParaRPr lang="en-US" dirty="0"/>
          </a:p>
        </p:txBody>
      </p:sp>
      <p:pic>
        <p:nvPicPr>
          <p:cNvPr id="5122" name="Picture 2" descr="http://fitnessbylaws.com/wp-content/uploads/2010/01/bmi-chart585.jpg"/>
          <p:cNvPicPr>
            <a:picLocks noChangeAspect="1" noChangeArrowheads="1"/>
          </p:cNvPicPr>
          <p:nvPr/>
        </p:nvPicPr>
        <p:blipFill>
          <a:blip r:embed="rId3" cstate="print"/>
          <a:srcRect/>
          <a:stretch>
            <a:fillRect/>
          </a:stretch>
        </p:blipFill>
        <p:spPr bwMode="auto">
          <a:xfrm>
            <a:off x="228600" y="1447800"/>
            <a:ext cx="5572125" cy="4867276"/>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6251"/>
    </mc:Choice>
    <mc:Fallback>
      <p:transition spd="slow" advTm="162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122"/>
                                        </p:tgtEl>
                                      </p:cBhvr>
                                    </p:animEffect>
                                    <p:animScale>
                                      <p:cBhvr>
                                        <p:cTn id="7" dur="250" autoRev="1" fill="hold"/>
                                        <p:tgtEl>
                                          <p:spTgt spid="51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838200"/>
            <a:ext cx="7467600" cy="4873752"/>
          </a:xfrm>
        </p:spPr>
        <p:txBody>
          <a:bodyPr/>
          <a:lstStyle/>
          <a:p>
            <a:r>
              <a:rPr lang="en-US" dirty="0" smtClean="0"/>
              <a:t>A dietary journal will help keep track of everything you consume to give you an idea of what your eating and what you may not realize you’re consuming.</a:t>
            </a:r>
            <a:endParaRPr lang="en-US" dirty="0"/>
          </a:p>
        </p:txBody>
      </p:sp>
      <p:pic>
        <p:nvPicPr>
          <p:cNvPr id="4098" name="Picture 2" descr="http://www.healthy-diet-plan-review.com/images/diet-journal.jpg"/>
          <p:cNvPicPr>
            <a:picLocks noChangeAspect="1" noChangeArrowheads="1"/>
          </p:cNvPicPr>
          <p:nvPr/>
        </p:nvPicPr>
        <p:blipFill>
          <a:blip r:embed="rId2" cstate="print"/>
          <a:srcRect/>
          <a:stretch>
            <a:fillRect/>
          </a:stretch>
        </p:blipFill>
        <p:spPr bwMode="auto">
          <a:xfrm>
            <a:off x="533400" y="3352800"/>
            <a:ext cx="4268031" cy="3124200"/>
          </a:xfrm>
          <a:prstGeom prst="rect">
            <a:avLst/>
          </a:prstGeom>
          <a:noFill/>
        </p:spPr>
      </p:pic>
      <p:pic>
        <p:nvPicPr>
          <p:cNvPr id="4100" name="Picture 4" descr="http://i.ehow.com/images/a02/2a/vg/use-online-diet-journal-200X200.jpg"/>
          <p:cNvPicPr>
            <a:picLocks noChangeAspect="1" noChangeArrowheads="1"/>
          </p:cNvPicPr>
          <p:nvPr/>
        </p:nvPicPr>
        <p:blipFill>
          <a:blip r:embed="rId3" cstate="print"/>
          <a:srcRect/>
          <a:stretch>
            <a:fillRect/>
          </a:stretch>
        </p:blipFill>
        <p:spPr bwMode="auto">
          <a:xfrm>
            <a:off x="5105400" y="1981200"/>
            <a:ext cx="3200400" cy="32004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advTm="7233"/>
    </mc:Choice>
    <mc:Fallback>
      <p:transition spd="slow" advTm="723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85800"/>
            <a:ext cx="7467600" cy="5788152"/>
          </a:xfrm>
        </p:spPr>
        <p:txBody>
          <a:bodyPr/>
          <a:lstStyle/>
          <a:p>
            <a:r>
              <a:rPr lang="en-US" dirty="0" smtClean="0"/>
              <a:t>An exercise screening will help identify different types of exercise and physical activity regimens that can be tailored to meet the existing health conditions, illnesses or disabilities of individuals.</a:t>
            </a:r>
            <a:endParaRPr lang="en-US" dirty="0"/>
          </a:p>
        </p:txBody>
      </p:sp>
      <p:pic>
        <p:nvPicPr>
          <p:cNvPr id="3074" name="Picture 2" descr="http://promotehealth.info/wp-content/uploads/exercise-busy-schedule.bmp"/>
          <p:cNvPicPr>
            <a:picLocks noChangeAspect="1" noChangeArrowheads="1"/>
          </p:cNvPicPr>
          <p:nvPr/>
        </p:nvPicPr>
        <p:blipFill>
          <a:blip r:embed="rId3" cstate="print"/>
          <a:srcRect/>
          <a:stretch>
            <a:fillRect/>
          </a:stretch>
        </p:blipFill>
        <p:spPr bwMode="auto">
          <a:xfrm>
            <a:off x="1125318" y="2362200"/>
            <a:ext cx="6113681" cy="4495799"/>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966"/>
    </mc:Choice>
    <mc:Fallback>
      <p:transition spd="slow" advTm="9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228600"/>
          </a:xfrm>
        </p:spPr>
        <p:txBody>
          <a:bodyPr>
            <a:normAutofit fontScale="90000"/>
          </a:bodyPr>
          <a:lstStyle/>
          <a:p>
            <a:endParaRPr lang="en-US" dirty="0"/>
          </a:p>
        </p:txBody>
      </p:sp>
      <p:sp>
        <p:nvSpPr>
          <p:cNvPr id="3" name="Content Placeholder 2"/>
          <p:cNvSpPr>
            <a:spLocks noGrp="1"/>
          </p:cNvSpPr>
          <p:nvPr>
            <p:ph sz="quarter" idx="1"/>
          </p:nvPr>
        </p:nvSpPr>
        <p:spPr>
          <a:xfrm>
            <a:off x="762000" y="4191000"/>
            <a:ext cx="7467600" cy="4873752"/>
          </a:xfrm>
        </p:spPr>
        <p:txBody>
          <a:bodyPr/>
          <a:lstStyle/>
          <a:p>
            <a:r>
              <a:rPr lang="en-US" dirty="0" smtClean="0"/>
              <a:t>Lifestyle questionnaire: used in showing past/present lifestyle habits that may affect or have affected an individual’s life and how they can make the change to improve their health.</a:t>
            </a:r>
            <a:endParaRPr lang="en-US" dirty="0"/>
          </a:p>
        </p:txBody>
      </p:sp>
      <p:pic>
        <p:nvPicPr>
          <p:cNvPr id="2050" name="Picture 2" descr="Healthy Lifestyle">
            <a:hlinkClick r:id="rId3"/>
          </p:cNvPr>
          <p:cNvPicPr>
            <a:picLocks noChangeAspect="1" noChangeArrowheads="1"/>
          </p:cNvPicPr>
          <p:nvPr/>
        </p:nvPicPr>
        <p:blipFill>
          <a:blip r:embed="rId4" cstate="print"/>
          <a:srcRect/>
          <a:stretch>
            <a:fillRect/>
          </a:stretch>
        </p:blipFill>
        <p:spPr bwMode="auto">
          <a:xfrm>
            <a:off x="5631352" y="228600"/>
            <a:ext cx="2979247" cy="2971800"/>
          </a:xfrm>
          <a:prstGeom prst="rect">
            <a:avLst/>
          </a:prstGeom>
          <a:noFill/>
        </p:spPr>
      </p:pic>
      <p:pic>
        <p:nvPicPr>
          <p:cNvPr id="2052" name="Picture 4" descr="http://www.springwise.com/pix/2006/lifestyle.jpg"/>
          <p:cNvPicPr>
            <a:picLocks noChangeAspect="1" noChangeArrowheads="1"/>
          </p:cNvPicPr>
          <p:nvPr/>
        </p:nvPicPr>
        <p:blipFill>
          <a:blip r:embed="rId5" cstate="print"/>
          <a:srcRect/>
          <a:stretch>
            <a:fillRect/>
          </a:stretch>
        </p:blipFill>
        <p:spPr bwMode="auto">
          <a:xfrm>
            <a:off x="304800" y="1219200"/>
            <a:ext cx="5067300" cy="2895600"/>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042"/>
    </mc:Choice>
    <mc:Fallback>
      <p:transition spd="slow" advTm="10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Nursing Education</a:t>
            </a:r>
            <a:endParaRPr lang="en-US" dirty="0"/>
          </a:p>
        </p:txBody>
      </p:sp>
      <p:sp>
        <p:nvSpPr>
          <p:cNvPr id="3" name="Content Placeholder 2"/>
          <p:cNvSpPr>
            <a:spLocks noGrp="1"/>
          </p:cNvSpPr>
          <p:nvPr>
            <p:ph sz="quarter" idx="1"/>
          </p:nvPr>
        </p:nvSpPr>
        <p:spPr/>
        <p:txBody>
          <a:bodyPr/>
          <a:lstStyle/>
          <a:p>
            <a:pPr marL="0" indent="0">
              <a:buNone/>
            </a:pPr>
            <a:r>
              <a:rPr lang="en-US" dirty="0" smtClean="0"/>
              <a:t>“…increasingly, the HPM is incorporated in nursing curricula as an aspect of health assessment, community health nursing, and wellness-focused courses” (</a:t>
            </a:r>
            <a:r>
              <a:rPr lang="en-US" dirty="0" err="1" smtClean="0"/>
              <a:t>Tomey</a:t>
            </a:r>
            <a:r>
              <a:rPr lang="en-US" dirty="0" smtClean="0"/>
              <a:t>, </a:t>
            </a:r>
            <a:r>
              <a:rPr lang="en-US" dirty="0" smtClean="0"/>
              <a:t>2010, </a:t>
            </a:r>
            <a:r>
              <a:rPr lang="en-US" dirty="0" smtClean="0"/>
              <a:t>p. 443).</a:t>
            </a:r>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449472"/>
            <a:ext cx="5880100" cy="2743200"/>
          </a:xfrm>
          <a:prstGeom prst="rect">
            <a:avLst/>
          </a:prstGeom>
        </p:spPr>
      </p:pic>
    </p:spTree>
    <p:extLst>
      <p:ext uri="{BB962C8B-B14F-4D97-AF65-F5344CB8AC3E}">
        <p14:creationId xmlns:p14="http://schemas.microsoft.com/office/powerpoint/2010/main" val="3561139777"/>
      </p:ext>
    </p:extLst>
  </p:cSld>
  <p:clrMapOvr>
    <a:masterClrMapping/>
  </p:clrMapOvr>
  <mc:AlternateContent xmlns:mc="http://schemas.openxmlformats.org/markup-compatibility/2006">
    <mc:Choice xmlns:p14="http://schemas.microsoft.com/office/powerpoint/2010/main" Requires="p14">
      <p:transition spd="slow" p14:dur="2000" advTm="8934"/>
    </mc:Choice>
    <mc:Fallback>
      <p:transition spd="slow" advTm="893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Current Research Status of Health Promotion Theory</a:t>
            </a:r>
            <a:endParaRPr lang="en-US" sz="2800" dirty="0"/>
          </a:p>
        </p:txBody>
      </p:sp>
      <p:sp>
        <p:nvSpPr>
          <p:cNvPr id="3" name="Content Placeholder 2"/>
          <p:cNvSpPr>
            <a:spLocks noGrp="1"/>
          </p:cNvSpPr>
          <p:nvPr>
            <p:ph sz="quarter" idx="1"/>
          </p:nvPr>
        </p:nvSpPr>
        <p:spPr/>
        <p:txBody>
          <a:bodyPr>
            <a:normAutofit fontScale="92500" lnSpcReduction="10000"/>
          </a:bodyPr>
          <a:lstStyle/>
          <a:p>
            <a:r>
              <a:rPr lang="en-US" sz="1800" dirty="0" smtClean="0"/>
              <a:t>Promoting participation: Evaluation of a health promotion program for low income seniors</a:t>
            </a:r>
          </a:p>
          <a:p>
            <a:r>
              <a:rPr lang="en-US" sz="1800" dirty="0" smtClean="0"/>
              <a:t>Testing the barriers to healthy eating scale</a:t>
            </a:r>
          </a:p>
          <a:p>
            <a:r>
              <a:rPr lang="en-US" sz="1800" dirty="0" smtClean="0"/>
              <a:t>Diet and exercise in low-income culturally diverse middle school students</a:t>
            </a:r>
          </a:p>
          <a:p>
            <a:r>
              <a:rPr lang="en-US" sz="1800" dirty="0" smtClean="0"/>
              <a:t>Early detection of type 2 diabetes among older African Americans</a:t>
            </a:r>
          </a:p>
          <a:p>
            <a:r>
              <a:rPr lang="en-US" sz="1800" dirty="0" smtClean="0"/>
              <a:t>A bicycle safety education program for parents of young children</a:t>
            </a:r>
          </a:p>
          <a:p>
            <a:r>
              <a:rPr lang="en-US" sz="1800" dirty="0" smtClean="0"/>
              <a:t>Effectiveness of a tailored intervention to increase factory workers’ use of hearing protection</a:t>
            </a:r>
          </a:p>
          <a:p>
            <a:r>
              <a:rPr lang="en-US" sz="1800" dirty="0" smtClean="0"/>
              <a:t>An explanatory model of variables influencing health promotion behaviors in smoking and nonsmoking college students</a:t>
            </a:r>
          </a:p>
          <a:p>
            <a:r>
              <a:rPr lang="en-US" sz="1800" dirty="0" smtClean="0"/>
              <a:t>Balanced analgesia after hysterectomy: The effect on outcomes</a:t>
            </a:r>
          </a:p>
          <a:p>
            <a:r>
              <a:rPr lang="en-US" sz="1800" dirty="0" smtClean="0"/>
              <a:t>Promoting the mental health of elderly African Americans: A case illustration</a:t>
            </a:r>
          </a:p>
          <a:p>
            <a:r>
              <a:rPr lang="en-US" sz="1800" dirty="0" smtClean="0"/>
              <a:t>Barriers and facilitators of self-reported physical activity in cardiac patients</a:t>
            </a:r>
          </a:p>
          <a:p>
            <a:endParaRPr lang="en-US" sz="800" dirty="0" smtClean="0"/>
          </a:p>
          <a:p>
            <a:r>
              <a:rPr lang="en-US" sz="800" dirty="0" smtClean="0"/>
              <a:t>Wills, (2007), p. 249</a:t>
            </a:r>
            <a:endParaRPr lang="en-US" sz="800" dirty="0"/>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200" y="3124200"/>
            <a:ext cx="609600" cy="609600"/>
          </a:xfrm>
          <a:prstGeom prst="rect">
            <a:avLst/>
          </a:prstGeom>
        </p:spPr>
      </p:pic>
    </p:spTree>
    <p:custDataLst>
      <p:tags r:id="rId1"/>
    </p:custDataLst>
    <p:extLst>
      <p:ext uri="{BB962C8B-B14F-4D97-AF65-F5344CB8AC3E}">
        <p14:creationId xmlns:p14="http://schemas.microsoft.com/office/powerpoint/2010/main" val="3800197907"/>
      </p:ext>
    </p:extLst>
  </p:cSld>
  <p:clrMapOvr>
    <a:masterClrMapping/>
  </p:clrMapOvr>
  <mc:AlternateContent xmlns:mc="http://schemas.openxmlformats.org/markup-compatibility/2006">
    <mc:Choice xmlns:p14="http://schemas.microsoft.com/office/powerpoint/2010/main" Requires="p14">
      <p:transition spd="slow" p14:dur="2000" advTm="13278"/>
    </mc:Choice>
    <mc:Fallback>
      <p:transition spd="slow" advTm="13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
                                            <p:txEl>
                                              <p:pRg st="6" end="6"/>
                                            </p:txEl>
                                          </p:spTgt>
                                        </p:tgtEl>
                                      </p:cBhvr>
                                    </p:animEffect>
                                    <p:animScale>
                                      <p:cBhvr>
                                        <p:cTn id="37" dur="250" autoRev="1" fill="hold"/>
                                        <p:tgtEl>
                                          <p:spTgt spid="3">
                                            <p:txEl>
                                              <p:pRg st="6" end="6"/>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3">
                                            <p:txEl>
                                              <p:pRg st="7" end="7"/>
                                            </p:txEl>
                                          </p:spTgt>
                                        </p:tgtEl>
                                      </p:cBhvr>
                                    </p:animEffect>
                                    <p:animScale>
                                      <p:cBhvr>
                                        <p:cTn id="42" dur="250" autoRev="1" fill="hold"/>
                                        <p:tgtEl>
                                          <p:spTgt spid="3">
                                            <p:txEl>
                                              <p:pRg st="7" end="7"/>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3">
                                            <p:txEl>
                                              <p:pRg st="8" end="8"/>
                                            </p:txEl>
                                          </p:spTgt>
                                        </p:tgtEl>
                                      </p:cBhvr>
                                    </p:animEffect>
                                    <p:animScale>
                                      <p:cBhvr>
                                        <p:cTn id="47" dur="250" autoRev="1" fill="hold"/>
                                        <p:tgtEl>
                                          <p:spTgt spid="3">
                                            <p:txEl>
                                              <p:pRg st="8" end="8"/>
                                            </p:txEl>
                                          </p:spTgt>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3">
                                            <p:txEl>
                                              <p:pRg st="9" end="9"/>
                                            </p:txEl>
                                          </p:spTgt>
                                        </p:tgtEl>
                                      </p:cBhvr>
                                    </p:animEffect>
                                    <p:animScale>
                                      <p:cBhvr>
                                        <p:cTn id="52" dur="250" autoRev="1" fill="hold"/>
                                        <p:tgtEl>
                                          <p:spTgt spid="3">
                                            <p:txEl>
                                              <p:pRg st="9" end="9"/>
                                            </p:txEl>
                                          </p:spTgt>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0" nodeType="clickEffect">
                                  <p:stCondLst>
                                    <p:cond delay="0"/>
                                  </p:stCondLst>
                                  <p:childTnLst>
                                    <p:animEffect transition="out" filter="fade">
                                      <p:cBhvr>
                                        <p:cTn id="56" dur="500" tmFilter="0, 0; .2, .5; .8, .5; 1, 0"/>
                                        <p:tgtEl>
                                          <p:spTgt spid="3">
                                            <p:txEl>
                                              <p:pRg st="11" end="11"/>
                                            </p:txEl>
                                          </p:spTgt>
                                        </p:tgtEl>
                                      </p:cBhvr>
                                    </p:animEffect>
                                    <p:animScale>
                                      <p:cBhvr>
                                        <p:cTn id="57" dur="250" autoRev="1" fill="hold"/>
                                        <p:tgtEl>
                                          <p:spTgt spid="3">
                                            <p:txEl>
                                              <p:pRg st="11" end="11"/>
                                            </p:txEl>
                                          </p:spTgt>
                                        </p:tgtEl>
                                      </p:cBhvr>
                                      <p:by x="105000" y="105000"/>
                                    </p:animScale>
                                  </p:childTnLst>
                                </p:cTn>
                              </p:par>
                            </p:childTnLst>
                          </p:cTn>
                        </p:par>
                        <p:par>
                          <p:cTn id="58" fill="hold">
                            <p:stCondLst>
                              <p:cond delay="500"/>
                            </p:stCondLst>
                            <p:childTnLst>
                              <p:par>
                                <p:cTn id="59" presetID="1" presetClass="mediacall" presetSubtype="0" fill="hold" nodeType="afterEffect">
                                  <p:stCondLst>
                                    <p:cond delay="0"/>
                                  </p:stCondLst>
                                  <p:childTnLst>
                                    <p:cmd type="call" cmd="playFrom(0.0)">
                                      <p:cBhvr>
                                        <p:cTn id="60" dur="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Strengths</a:t>
            </a:r>
            <a:endParaRPr lang="en-US" dirty="0"/>
          </a:p>
        </p:txBody>
      </p:sp>
      <p:sp>
        <p:nvSpPr>
          <p:cNvPr id="3" name="Content Placeholder 2"/>
          <p:cNvSpPr>
            <a:spLocks noGrp="1"/>
          </p:cNvSpPr>
          <p:nvPr>
            <p:ph sz="quarter" idx="1"/>
          </p:nvPr>
        </p:nvSpPr>
        <p:spPr/>
        <p:txBody>
          <a:bodyPr/>
          <a:lstStyle/>
          <a:p>
            <a:r>
              <a:rPr lang="en-US" dirty="0" smtClean="0"/>
              <a:t>Positive emotions or affect is the drive that increases the probability of commitment and action to the desired goal.</a:t>
            </a:r>
            <a:endParaRPr lang="en-US" dirty="0"/>
          </a:p>
        </p:txBody>
      </p:sp>
      <p:pic>
        <p:nvPicPr>
          <p:cNvPr id="4" name="Picture 3" descr="self goals.jpg"/>
          <p:cNvPicPr>
            <a:picLocks noChangeAspect="1"/>
          </p:cNvPicPr>
          <p:nvPr/>
        </p:nvPicPr>
        <p:blipFill>
          <a:blip r:embed="rId5" cstate="print"/>
          <a:stretch>
            <a:fillRect/>
          </a:stretch>
        </p:blipFill>
        <p:spPr>
          <a:xfrm>
            <a:off x="2209800" y="2971800"/>
            <a:ext cx="3886200" cy="3505200"/>
          </a:xfrm>
          <a:prstGeom prst="rect">
            <a:avLst/>
          </a:prstGeom>
        </p:spPr>
      </p:pic>
      <p:pic>
        <p:nvPicPr>
          <p:cNvPr id="5"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267200" y="31242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003"/>
    </mc:Choice>
    <mc:Fallback>
      <p:transition spd="slow" advTm="90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entury Gothic" pitchFamily="34" charset="0"/>
              </a:rPr>
              <a:t>Historical Evolution of Health Promotion Theory</a:t>
            </a:r>
            <a:endParaRPr lang="en-US" sz="2800" dirty="0">
              <a:latin typeface="Century Gothic" pitchFamily="34" charset="0"/>
            </a:endParaRPr>
          </a:p>
        </p:txBody>
      </p:sp>
      <p:sp>
        <p:nvSpPr>
          <p:cNvPr id="3" name="Content Placeholder 2"/>
          <p:cNvSpPr>
            <a:spLocks noGrp="1"/>
          </p:cNvSpPr>
          <p:nvPr>
            <p:ph sz="quarter" idx="1"/>
          </p:nvPr>
        </p:nvSpPr>
        <p:spPr/>
        <p:txBody>
          <a:bodyPr>
            <a:normAutofit lnSpcReduction="10000"/>
          </a:bodyPr>
          <a:lstStyle/>
          <a:p>
            <a:r>
              <a:rPr lang="en-US" sz="2400" dirty="0" smtClean="0">
                <a:latin typeface="Californian FB" pitchFamily="18" charset="0"/>
              </a:rPr>
              <a:t>First published in 1982</a:t>
            </a:r>
          </a:p>
          <a:p>
            <a:endParaRPr lang="en-US" sz="2400" dirty="0" smtClean="0">
              <a:latin typeface="Californian FB" pitchFamily="18" charset="0"/>
            </a:endParaRPr>
          </a:p>
          <a:p>
            <a:pPr marL="0" indent="0">
              <a:buNone/>
            </a:pPr>
            <a:endParaRPr lang="en-US" sz="2400" dirty="0">
              <a:latin typeface="Californian FB" pitchFamily="18" charset="0"/>
            </a:endParaRPr>
          </a:p>
          <a:p>
            <a:r>
              <a:rPr lang="en-US" sz="2400" dirty="0" smtClean="0">
                <a:latin typeface="Californian FB" pitchFamily="18" charset="0"/>
              </a:rPr>
              <a:t>Modified in the late 1980’s</a:t>
            </a:r>
          </a:p>
          <a:p>
            <a:endParaRPr lang="en-US" sz="2400" dirty="0" smtClean="0">
              <a:latin typeface="Californian FB" pitchFamily="18" charset="0"/>
            </a:endParaRPr>
          </a:p>
          <a:p>
            <a:endParaRPr lang="en-US" sz="2400" dirty="0">
              <a:latin typeface="Californian FB" pitchFamily="18" charset="0"/>
            </a:endParaRPr>
          </a:p>
          <a:p>
            <a:r>
              <a:rPr lang="en-US" sz="2400" dirty="0" smtClean="0">
                <a:latin typeface="Californian FB" pitchFamily="18" charset="0"/>
              </a:rPr>
              <a:t>Modified for last time in 1996</a:t>
            </a:r>
          </a:p>
          <a:p>
            <a:endParaRPr lang="en-US" sz="2400" dirty="0">
              <a:latin typeface="Californian FB" pitchFamily="18" charset="0"/>
            </a:endParaRPr>
          </a:p>
          <a:p>
            <a:endParaRPr lang="en-US" sz="2400" dirty="0" smtClean="0">
              <a:latin typeface="Californian FB" pitchFamily="18" charset="0"/>
            </a:endParaRPr>
          </a:p>
          <a:p>
            <a:pPr marL="0" indent="0">
              <a:buNone/>
            </a:pPr>
            <a:endParaRPr lang="en-US" sz="800" dirty="0">
              <a:latin typeface="Californian FB" pitchFamily="18" charset="0"/>
            </a:endParaRPr>
          </a:p>
          <a:p>
            <a:pPr marL="0" indent="0">
              <a:buNone/>
            </a:pPr>
            <a:r>
              <a:rPr lang="en-US" sz="1000" dirty="0" smtClean="0">
                <a:latin typeface="Californian FB" pitchFamily="18" charset="0"/>
              </a:rPr>
              <a:t>Wills, (2007), p. 247</a:t>
            </a:r>
          </a:p>
          <a:p>
            <a:pPr marL="0" indent="0">
              <a:buNone/>
            </a:pPr>
            <a:r>
              <a:rPr lang="en-US" sz="1000" dirty="0" smtClean="0">
                <a:latin typeface="Californian FB" pitchFamily="18" charset="0"/>
              </a:rPr>
              <a:t>Parsons, (2008), p. 51</a:t>
            </a:r>
          </a:p>
          <a:p>
            <a:pPr marL="0" indent="0">
              <a:buNone/>
            </a:pPr>
            <a:r>
              <a:rPr lang="en-US" sz="1000" dirty="0" err="1" smtClean="0">
                <a:latin typeface="Californian FB" pitchFamily="18" charset="0"/>
              </a:rPr>
              <a:t>Bredow</a:t>
            </a:r>
            <a:r>
              <a:rPr lang="en-US" sz="1000" dirty="0" smtClean="0">
                <a:latin typeface="Californian FB" pitchFamily="18" charset="0"/>
              </a:rPr>
              <a:t>, (2009), p. 294</a:t>
            </a:r>
            <a:endParaRPr lang="en-US" sz="1000" dirty="0">
              <a:latin typeface="Californian FB" pitchFamily="18" charset="0"/>
            </a:endParaRPr>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200" y="3124200"/>
            <a:ext cx="609600" cy="609600"/>
          </a:xfrm>
          <a:prstGeom prst="rect">
            <a:avLst/>
          </a:prstGeom>
        </p:spPr>
      </p:pic>
    </p:spTree>
    <p:custDataLst>
      <p:tags r:id="rId1"/>
    </p:custDataLst>
    <p:extLst>
      <p:ext uri="{BB962C8B-B14F-4D97-AF65-F5344CB8AC3E}">
        <p14:creationId xmlns:p14="http://schemas.microsoft.com/office/powerpoint/2010/main" val="2881521551"/>
      </p:ext>
    </p:extLst>
  </p:cSld>
  <p:clrMapOvr>
    <a:masterClrMapping/>
  </p:clrMapOvr>
  <mc:AlternateContent xmlns:mc="http://schemas.openxmlformats.org/markup-compatibility/2006">
    <mc:Choice xmlns:p14="http://schemas.microsoft.com/office/powerpoint/2010/main" Requires="p14">
      <p:transition spd="slow" p14:dur="2000" advTm="14587"/>
    </mc:Choice>
    <mc:Fallback>
      <p:transition spd="slow" advTm="14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 presetClass="mediacall" presetSubtype="0" fill="hold" nodeType="afterEffect">
                                  <p:stCondLst>
                                    <p:cond delay="0"/>
                                  </p:stCondLst>
                                  <p:childTnLst>
                                    <p:cmd type="call" cmd="playFrom(0.0)">
                                      <p:cBhvr>
                                        <p:cTn id="47" dur="3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Strength</a:t>
            </a:r>
            <a:endParaRPr lang="en-US" dirty="0"/>
          </a:p>
        </p:txBody>
      </p:sp>
      <p:sp>
        <p:nvSpPr>
          <p:cNvPr id="3" name="Content Placeholder 2"/>
          <p:cNvSpPr>
            <a:spLocks noGrp="1"/>
          </p:cNvSpPr>
          <p:nvPr>
            <p:ph sz="quarter" idx="1"/>
          </p:nvPr>
        </p:nvSpPr>
        <p:spPr/>
        <p:txBody>
          <a:bodyPr/>
          <a:lstStyle/>
          <a:p>
            <a:r>
              <a:rPr lang="en-US" dirty="0" smtClean="0"/>
              <a:t>The greater the commitment to a plan of action, the more likely health promoting behaviors are maintained over time.</a:t>
            </a:r>
            <a:endParaRPr lang="en-US" dirty="0"/>
          </a:p>
        </p:txBody>
      </p:sp>
      <p:pic>
        <p:nvPicPr>
          <p:cNvPr id="4" name="Picture 3" descr="make a deal with your self.gif"/>
          <p:cNvPicPr>
            <a:picLocks noChangeAspect="1"/>
          </p:cNvPicPr>
          <p:nvPr/>
        </p:nvPicPr>
        <p:blipFill>
          <a:blip r:embed="rId3" cstate="print"/>
          <a:stretch>
            <a:fillRect/>
          </a:stretch>
        </p:blipFill>
        <p:spPr>
          <a:xfrm>
            <a:off x="990600" y="3124200"/>
            <a:ext cx="3114675" cy="2905125"/>
          </a:xfrm>
          <a:prstGeom prst="rect">
            <a:avLst/>
          </a:prstGeom>
        </p:spPr>
      </p:pic>
      <p:sp>
        <p:nvSpPr>
          <p:cNvPr id="6" name="TextBox 5"/>
          <p:cNvSpPr txBox="1"/>
          <p:nvPr/>
        </p:nvSpPr>
        <p:spPr>
          <a:xfrm>
            <a:off x="4953000" y="4419600"/>
            <a:ext cx="3200400" cy="369332"/>
          </a:xfrm>
          <a:prstGeom prst="rect">
            <a:avLst/>
          </a:prstGeom>
          <a:noFill/>
        </p:spPr>
        <p:txBody>
          <a:bodyPr wrap="square" rtlCol="0">
            <a:spAutoFit/>
          </a:bodyPr>
          <a:lstStyle/>
          <a:p>
            <a:r>
              <a:rPr lang="en-US" dirty="0" smtClean="0"/>
              <a:t>Making a deal with yourself</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473"/>
    </mc:Choice>
    <mc:Fallback>
      <p:transition spd="slow" advTm="84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Strength</a:t>
            </a:r>
            <a:endParaRPr lang="en-US" dirty="0"/>
          </a:p>
        </p:txBody>
      </p:sp>
      <p:sp>
        <p:nvSpPr>
          <p:cNvPr id="3" name="Content Placeholder 2"/>
          <p:cNvSpPr>
            <a:spLocks noGrp="1"/>
          </p:cNvSpPr>
          <p:nvPr>
            <p:ph sz="quarter" idx="1"/>
          </p:nvPr>
        </p:nvSpPr>
        <p:spPr/>
        <p:txBody>
          <a:bodyPr/>
          <a:lstStyle/>
          <a:p>
            <a:r>
              <a:rPr lang="en-US" dirty="0" smtClean="0"/>
              <a:t>Persons are more likely to commit to and engage in health promoting behaviors when others model the behavior. </a:t>
            </a:r>
          </a:p>
          <a:p>
            <a:endParaRPr lang="en-US" dirty="0" smtClean="0"/>
          </a:p>
          <a:p>
            <a:endParaRPr lang="en-US" dirty="0"/>
          </a:p>
        </p:txBody>
      </p:sp>
      <p:pic>
        <p:nvPicPr>
          <p:cNvPr id="4" name="Picture 3" descr="Ducks in a Row_small1.jpg"/>
          <p:cNvPicPr>
            <a:picLocks noChangeAspect="1"/>
          </p:cNvPicPr>
          <p:nvPr/>
        </p:nvPicPr>
        <p:blipFill>
          <a:blip r:embed="rId2" cstate="print"/>
          <a:stretch>
            <a:fillRect/>
          </a:stretch>
        </p:blipFill>
        <p:spPr>
          <a:xfrm>
            <a:off x="1219200" y="3124200"/>
            <a:ext cx="6477000" cy="28681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960"/>
    </mc:Choice>
    <mc:Fallback>
      <p:transition spd="slow" advTm="796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amily running.jpg"/>
          <p:cNvPicPr>
            <a:picLocks noGrp="1" noChangeAspect="1"/>
          </p:cNvPicPr>
          <p:nvPr>
            <p:ph sz="quarter" idx="1"/>
          </p:nvPr>
        </p:nvPicPr>
        <p:blipFill>
          <a:blip r:embed="rId3" cstate="print"/>
          <a:stretch>
            <a:fillRect/>
          </a:stretch>
        </p:blipFill>
        <p:spPr>
          <a:xfrm>
            <a:off x="381000" y="609600"/>
            <a:ext cx="4381500" cy="3429000"/>
          </a:xfrm>
        </p:spPr>
      </p:pic>
      <p:pic>
        <p:nvPicPr>
          <p:cNvPr id="5" name="Picture 4" descr="family-fitness-plan.jpg"/>
          <p:cNvPicPr>
            <a:picLocks noChangeAspect="1"/>
          </p:cNvPicPr>
          <p:nvPr/>
        </p:nvPicPr>
        <p:blipFill>
          <a:blip r:embed="rId4" cstate="print"/>
          <a:stretch>
            <a:fillRect/>
          </a:stretch>
        </p:blipFill>
        <p:spPr>
          <a:xfrm>
            <a:off x="4419600" y="3962400"/>
            <a:ext cx="3333750" cy="221932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618"/>
    </mc:Choice>
    <mc:Fallback>
      <p:transition spd="slow" advTm="76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9762"/>
            <a:ext cx="7467600" cy="1554162"/>
          </a:xfrm>
        </p:spPr>
        <p:txBody>
          <a:bodyPr/>
          <a:lstStyle/>
          <a:p>
            <a:pPr algn="ctr"/>
            <a:r>
              <a:rPr lang="en-US" dirty="0" smtClean="0"/>
              <a:t>Limitations</a:t>
            </a:r>
            <a:endParaRPr lang="en-US" dirty="0"/>
          </a:p>
        </p:txBody>
      </p:sp>
      <p:pic>
        <p:nvPicPr>
          <p:cNvPr id="4" name="Content Placeholder 3" descr="designated-smoking-area-sign-.gif"/>
          <p:cNvPicPr>
            <a:picLocks noGrp="1" noChangeAspect="1"/>
          </p:cNvPicPr>
          <p:nvPr>
            <p:ph sz="quarter" idx="1"/>
          </p:nvPr>
        </p:nvPicPr>
        <p:blipFill>
          <a:blip r:embed="rId4" cstate="print"/>
          <a:stretch>
            <a:fillRect/>
          </a:stretch>
        </p:blipFill>
        <p:spPr>
          <a:xfrm>
            <a:off x="381000" y="2103105"/>
            <a:ext cx="3810000" cy="2238375"/>
          </a:xfrm>
        </p:spPr>
      </p:pic>
      <p:pic>
        <p:nvPicPr>
          <p:cNvPr id="5" name="Picture 4" descr="marlboro smoking is cool.jpg"/>
          <p:cNvPicPr>
            <a:picLocks noChangeAspect="1"/>
          </p:cNvPicPr>
          <p:nvPr/>
        </p:nvPicPr>
        <p:blipFill>
          <a:blip r:embed="rId5" cstate="print"/>
          <a:stretch>
            <a:fillRect/>
          </a:stretch>
        </p:blipFill>
        <p:spPr>
          <a:xfrm>
            <a:off x="1964993" y="4724400"/>
            <a:ext cx="4762500" cy="1854200"/>
          </a:xfrm>
          <a:prstGeom prst="rect">
            <a:avLst/>
          </a:prstGeom>
        </p:spPr>
      </p:pic>
      <p:pic>
        <p:nvPicPr>
          <p:cNvPr id="6" name="Picture 5" descr="People smoking.jpg"/>
          <p:cNvPicPr>
            <a:picLocks noChangeAspect="1"/>
          </p:cNvPicPr>
          <p:nvPr/>
        </p:nvPicPr>
        <p:blipFill>
          <a:blip r:embed="rId6" cstate="print"/>
          <a:stretch>
            <a:fillRect/>
          </a:stretch>
        </p:blipFill>
        <p:spPr>
          <a:xfrm>
            <a:off x="4567877" y="2103105"/>
            <a:ext cx="3371850" cy="2447925"/>
          </a:xfrm>
          <a:prstGeom prst="rect">
            <a:avLst/>
          </a:prstGeom>
        </p:spPr>
      </p:pic>
      <p:sp>
        <p:nvSpPr>
          <p:cNvPr id="3" name="TextBox 2"/>
          <p:cNvSpPr txBox="1"/>
          <p:nvPr/>
        </p:nvSpPr>
        <p:spPr>
          <a:xfrm>
            <a:off x="609600" y="1371600"/>
            <a:ext cx="7010400" cy="369332"/>
          </a:xfrm>
          <a:prstGeom prst="rect">
            <a:avLst/>
          </a:prstGeom>
          <a:noFill/>
        </p:spPr>
        <p:txBody>
          <a:bodyPr wrap="square" rtlCol="0">
            <a:spAutoFit/>
          </a:bodyPr>
          <a:lstStyle/>
          <a:p>
            <a:r>
              <a:rPr lang="en-US" dirty="0"/>
              <a:t>Perceived barriers can constrain the commitment  to action</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846"/>
    </mc:Choice>
    <mc:Fallback>
      <p:transition spd="slow" advTm="4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Limitation</a:t>
            </a:r>
            <a:endParaRPr lang="en-US" dirty="0"/>
          </a:p>
        </p:txBody>
      </p:sp>
      <p:sp>
        <p:nvSpPr>
          <p:cNvPr id="3" name="Content Placeholder 2"/>
          <p:cNvSpPr>
            <a:spLocks noGrp="1"/>
          </p:cNvSpPr>
          <p:nvPr>
            <p:ph sz="quarter" idx="1"/>
          </p:nvPr>
        </p:nvSpPr>
        <p:spPr/>
        <p:txBody>
          <a:bodyPr/>
          <a:lstStyle/>
          <a:p>
            <a:r>
              <a:rPr lang="en-US" dirty="0" smtClean="0"/>
              <a:t>Commitment to a plan of action is less likely when competing demands over which a person has little control over requires immediate attention.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4988"/>
    </mc:Choice>
    <mc:Fallback>
      <p:transition spd="slow" advTm="498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busy mom.png"/>
          <p:cNvPicPr>
            <a:picLocks noGrp="1" noChangeAspect="1"/>
          </p:cNvPicPr>
          <p:nvPr>
            <p:ph sz="quarter" idx="1"/>
          </p:nvPr>
        </p:nvPicPr>
        <p:blipFill>
          <a:blip r:embed="rId3" cstate="print"/>
          <a:stretch>
            <a:fillRect/>
          </a:stretch>
        </p:blipFill>
        <p:spPr>
          <a:xfrm>
            <a:off x="2154871" y="1600200"/>
            <a:ext cx="4072257" cy="4873625"/>
          </a:xfr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643"/>
    </mc:Choice>
    <mc:Fallback>
      <p:transition spd="slow" advTm="6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Limitation</a:t>
            </a:r>
            <a:endParaRPr lang="en-US" dirty="0"/>
          </a:p>
        </p:txBody>
      </p:sp>
      <p:sp>
        <p:nvSpPr>
          <p:cNvPr id="3" name="Content Placeholder 2"/>
          <p:cNvSpPr>
            <a:spLocks noGrp="1"/>
          </p:cNvSpPr>
          <p:nvPr>
            <p:ph sz="quarter" idx="1"/>
          </p:nvPr>
        </p:nvSpPr>
        <p:spPr/>
        <p:txBody>
          <a:bodyPr/>
          <a:lstStyle/>
          <a:p>
            <a:r>
              <a:rPr lang="en-US" dirty="0" smtClean="0"/>
              <a:t>Commitment to a plan of action is less likely to result when other actions are more attractive and preferred over target behavior</a:t>
            </a:r>
            <a:endParaRPr lang="en-US" dirty="0"/>
          </a:p>
        </p:txBody>
      </p:sp>
      <p:pic>
        <p:nvPicPr>
          <p:cNvPr id="4" name="Picture 3" descr="oranges apples.jpg"/>
          <p:cNvPicPr>
            <a:picLocks noChangeAspect="1"/>
          </p:cNvPicPr>
          <p:nvPr/>
        </p:nvPicPr>
        <p:blipFill>
          <a:blip r:embed="rId3" cstate="print"/>
          <a:stretch>
            <a:fillRect/>
          </a:stretch>
        </p:blipFill>
        <p:spPr>
          <a:xfrm>
            <a:off x="4876801" y="3092932"/>
            <a:ext cx="3623090" cy="2707794"/>
          </a:xfrm>
          <a:prstGeom prst="rect">
            <a:avLst/>
          </a:prstGeom>
        </p:spPr>
      </p:pic>
      <p:pic>
        <p:nvPicPr>
          <p:cNvPr id="5" name="Picture 4" descr="double cheese burger $1.jpg"/>
          <p:cNvPicPr>
            <a:picLocks noChangeAspect="1"/>
          </p:cNvPicPr>
          <p:nvPr/>
        </p:nvPicPr>
        <p:blipFill>
          <a:blip r:embed="rId4" cstate="print"/>
          <a:stretch>
            <a:fillRect/>
          </a:stretch>
        </p:blipFill>
        <p:spPr>
          <a:xfrm>
            <a:off x="609599" y="2947720"/>
            <a:ext cx="3505201" cy="2806953"/>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4271"/>
    </mc:Choice>
    <mc:Fallback>
      <p:transition spd="slow" advTm="142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fltVal val="0"/>
                                          </p:val>
                                        </p:tav>
                                        <p:tav tm="100000">
                                          <p:val>
                                            <p:strVal val="#ppt_w"/>
                                          </p:val>
                                        </p:tav>
                                      </p:tavLst>
                                    </p:anim>
                                    <p:anim calcmode="lin" valueType="num">
                                      <p:cBhvr>
                                        <p:cTn id="41" dur="1000" fill="hold"/>
                                        <p:tgtEl>
                                          <p:spTgt spid="4"/>
                                        </p:tgtEl>
                                        <p:attrNameLst>
                                          <p:attrName>ppt_h</p:attrName>
                                        </p:attrNameLst>
                                      </p:cBhvr>
                                      <p:tavLst>
                                        <p:tav tm="0">
                                          <p:val>
                                            <p:fltVal val="0"/>
                                          </p:val>
                                        </p:tav>
                                        <p:tav tm="100000">
                                          <p:val>
                                            <p:strVal val="#ppt_h"/>
                                          </p:val>
                                        </p:tav>
                                      </p:tavLst>
                                    </p:anim>
                                    <p:anim calcmode="lin" valueType="num">
                                      <p:cBhvr>
                                        <p:cTn id="42" dur="1000" fill="hold"/>
                                        <p:tgtEl>
                                          <p:spTgt spid="4"/>
                                        </p:tgtEl>
                                        <p:attrNameLst>
                                          <p:attrName>style.rotation</p:attrName>
                                        </p:attrNameLst>
                                      </p:cBhvr>
                                      <p:tavLst>
                                        <p:tav tm="0">
                                          <p:val>
                                            <p:fltVal val="90"/>
                                          </p:val>
                                        </p:tav>
                                        <p:tav tm="100000">
                                          <p:val>
                                            <p:fltVal val="0"/>
                                          </p:val>
                                        </p:tav>
                                      </p:tavLst>
                                    </p:anim>
                                    <p:animEffect transition="in" filter="fade">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airs vs. esclator.jpeg"/>
          <p:cNvPicPr>
            <a:picLocks noGrp="1" noChangeAspect="1"/>
          </p:cNvPicPr>
          <p:nvPr>
            <p:ph sz="quarter" idx="1"/>
          </p:nvPr>
        </p:nvPicPr>
        <p:blipFill>
          <a:blip r:embed="rId3" cstate="print"/>
          <a:stretch>
            <a:fillRect/>
          </a:stretch>
        </p:blipFill>
        <p:spPr>
          <a:xfrm>
            <a:off x="609600" y="2209800"/>
            <a:ext cx="3810000" cy="2857500"/>
          </a:xfrm>
        </p:spPr>
      </p:pic>
      <p:pic>
        <p:nvPicPr>
          <p:cNvPr id="5" name="Picture 4" descr="bob cartoon.png"/>
          <p:cNvPicPr>
            <a:picLocks noChangeAspect="1"/>
          </p:cNvPicPr>
          <p:nvPr/>
        </p:nvPicPr>
        <p:blipFill>
          <a:blip r:embed="rId4" cstate="print"/>
          <a:stretch>
            <a:fillRect/>
          </a:stretch>
        </p:blipFill>
        <p:spPr>
          <a:xfrm>
            <a:off x="4648200" y="2057400"/>
            <a:ext cx="3810000" cy="3276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282"/>
    </mc:Choice>
    <mc:Fallback>
      <p:transition spd="slow" advTm="82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 summary…</a:t>
            </a:r>
            <a:endParaRPr lang="en-US" dirty="0"/>
          </a:p>
        </p:txBody>
      </p:sp>
      <p:sp>
        <p:nvSpPr>
          <p:cNvPr id="3" name="Content Placeholder 2"/>
          <p:cNvSpPr>
            <a:spLocks noGrp="1"/>
          </p:cNvSpPr>
          <p:nvPr>
            <p:ph sz="quarter" idx="1"/>
          </p:nvPr>
        </p:nvSpPr>
        <p:spPr/>
        <p:txBody>
          <a:bodyPr>
            <a:normAutofit/>
          </a:bodyPr>
          <a:lstStyle/>
          <a:p>
            <a:r>
              <a:rPr lang="en-US" sz="2000" dirty="0" smtClean="0"/>
              <a:t>“guide nurses in helping clients achieve improved health, enhanced functional ability, and better quality of life” (</a:t>
            </a:r>
            <a:r>
              <a:rPr lang="en-US" sz="2000" dirty="0" err="1" smtClean="0"/>
              <a:t>Bredow</a:t>
            </a:r>
            <a:r>
              <a:rPr lang="en-US" sz="2000" dirty="0" smtClean="0"/>
              <a:t>, 2009, p. 301).</a:t>
            </a:r>
          </a:p>
          <a:p>
            <a:r>
              <a:rPr lang="en-US" sz="2000" dirty="0" smtClean="0"/>
              <a:t>Model is justified by its ability to account for lifestyle factors and need for “improvements in society” (</a:t>
            </a:r>
            <a:r>
              <a:rPr lang="en-US" sz="2000" dirty="0" err="1" smtClean="0"/>
              <a:t>Bredow</a:t>
            </a:r>
            <a:r>
              <a:rPr lang="en-US" sz="2000" dirty="0" smtClean="0"/>
              <a:t>, p. 301).</a:t>
            </a:r>
          </a:p>
          <a:p>
            <a:r>
              <a:rPr lang="en-US" sz="2000" dirty="0" smtClean="0"/>
              <a:t>Based on two other theories: expectancy value theory and social cognitive theory.</a:t>
            </a:r>
          </a:p>
          <a:p>
            <a:r>
              <a:rPr lang="en-US" sz="2000" dirty="0" smtClean="0"/>
              <a:t>Model has been widely tested in many settings</a:t>
            </a:r>
          </a:p>
          <a:p>
            <a:r>
              <a:rPr lang="en-US" sz="2000" dirty="0" smtClean="0"/>
              <a:t>Has “exciting possibilities for the creation of interventions that are tailored to the unique characteristics and needs of individual clients” (</a:t>
            </a:r>
            <a:r>
              <a:rPr lang="en-US" sz="2000" dirty="0" err="1" smtClean="0"/>
              <a:t>Bredow</a:t>
            </a:r>
            <a:r>
              <a:rPr lang="en-US" sz="2000" dirty="0" smtClean="0"/>
              <a:t>, p. 301).</a:t>
            </a:r>
          </a:p>
          <a:p>
            <a:endParaRPr lang="en-US" sz="2000" dirty="0" smtClean="0"/>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200" y="3124200"/>
            <a:ext cx="609600" cy="609600"/>
          </a:xfrm>
          <a:prstGeom prst="rect">
            <a:avLst/>
          </a:prstGeom>
        </p:spPr>
      </p:pic>
    </p:spTree>
    <p:custDataLst>
      <p:tags r:id="rId1"/>
    </p:custDataLst>
    <p:extLst>
      <p:ext uri="{BB962C8B-B14F-4D97-AF65-F5344CB8AC3E}">
        <p14:creationId xmlns:p14="http://schemas.microsoft.com/office/powerpoint/2010/main" val="2592708972"/>
      </p:ext>
    </p:extLst>
  </p:cSld>
  <p:clrMapOvr>
    <a:masterClrMapping/>
  </p:clrMapOvr>
  <mc:AlternateContent xmlns:mc="http://schemas.openxmlformats.org/markup-compatibility/2006">
    <mc:Choice xmlns:p14="http://schemas.microsoft.com/office/powerpoint/2010/main" Requires="p14">
      <p:transition spd="slow" p14:dur="2000" advTm="16273"/>
    </mc:Choice>
    <mc:Fallback>
      <p:transition spd="slow" advTm="162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mediacall" presetSubtype="0" fill="hold" nodeType="afterEffect">
                                  <p:stCondLst>
                                    <p:cond delay="0"/>
                                  </p:stCondLst>
                                  <p:childTnLst>
                                    <p:cmd type="call" cmd="playFrom(0.0)">
                                      <p:cBhvr>
                                        <p:cTn id="25" dur="18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9200" y="990600"/>
            <a:ext cx="5946716" cy="4873625"/>
          </a:xfrm>
        </p:spPr>
      </p:pic>
    </p:spTree>
    <p:extLst>
      <p:ext uri="{BB962C8B-B14F-4D97-AF65-F5344CB8AC3E}">
        <p14:creationId xmlns:p14="http://schemas.microsoft.com/office/powerpoint/2010/main" val="1346508317"/>
      </p:ext>
    </p:extLst>
  </p:cSld>
  <p:clrMapOvr>
    <a:masterClrMapping/>
  </p:clrMapOvr>
  <mc:AlternateContent xmlns:mc="http://schemas.openxmlformats.org/markup-compatibility/2006">
    <mc:Choice xmlns:p14="http://schemas.microsoft.com/office/powerpoint/2010/main" Requires="p14">
      <p:transition spd="slow" p14:dur="2000" advTm="5043"/>
    </mc:Choice>
    <mc:Fallback>
      <p:transition spd="slow" advTm="504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Metaparadigms</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267200" y="31242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10738">
        <p:fade/>
      </p:transition>
    </mc:Choice>
    <mc:Fallback>
      <p:transition spd="med" advTm="107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58AFDFD4-A89B-4028-B36A-77E871BB9B5C}"/>
                                            </p:graphicEl>
                                          </p:spTgt>
                                        </p:tgtEl>
                                        <p:attrNameLst>
                                          <p:attrName>style.visibility</p:attrName>
                                        </p:attrNameLst>
                                      </p:cBhvr>
                                      <p:to>
                                        <p:strVal val="visible"/>
                                      </p:to>
                                    </p:set>
                                    <p:anim calcmode="lin" valueType="num">
                                      <p:cBhvr additive="base">
                                        <p:cTn id="7" dur="500" fill="hold"/>
                                        <p:tgtEl>
                                          <p:spTgt spid="4">
                                            <p:graphicEl>
                                              <a:dgm id="{58AFDFD4-A89B-4028-B36A-77E871BB9B5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58AFDFD4-A89B-4028-B36A-77E871BB9B5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02D12A2C-0D70-4674-9D78-5AB05F8E6E49}"/>
                                            </p:graphicEl>
                                          </p:spTgt>
                                        </p:tgtEl>
                                        <p:attrNameLst>
                                          <p:attrName>style.visibility</p:attrName>
                                        </p:attrNameLst>
                                      </p:cBhvr>
                                      <p:to>
                                        <p:strVal val="visible"/>
                                      </p:to>
                                    </p:set>
                                    <p:anim calcmode="lin" valueType="num">
                                      <p:cBhvr additive="base">
                                        <p:cTn id="13" dur="500" fill="hold"/>
                                        <p:tgtEl>
                                          <p:spTgt spid="4">
                                            <p:graphicEl>
                                              <a:dgm id="{02D12A2C-0D70-4674-9D78-5AB05F8E6E4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02D12A2C-0D70-4674-9D78-5AB05F8E6E4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D0F4F60D-33C8-465F-B368-DE59EFBDD5E2}"/>
                                            </p:graphicEl>
                                          </p:spTgt>
                                        </p:tgtEl>
                                        <p:attrNameLst>
                                          <p:attrName>style.visibility</p:attrName>
                                        </p:attrNameLst>
                                      </p:cBhvr>
                                      <p:to>
                                        <p:strVal val="visible"/>
                                      </p:to>
                                    </p:set>
                                    <p:anim calcmode="lin" valueType="num">
                                      <p:cBhvr additive="base">
                                        <p:cTn id="19" dur="500" fill="hold"/>
                                        <p:tgtEl>
                                          <p:spTgt spid="4">
                                            <p:graphicEl>
                                              <a:dgm id="{D0F4F60D-33C8-465F-B368-DE59EFBDD5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D0F4F60D-33C8-465F-B368-DE59EFBDD5E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261E8B9-5600-41B6-8E06-3892FAA261EB}"/>
                                            </p:graphicEl>
                                          </p:spTgt>
                                        </p:tgtEl>
                                        <p:attrNameLst>
                                          <p:attrName>style.visibility</p:attrName>
                                        </p:attrNameLst>
                                      </p:cBhvr>
                                      <p:to>
                                        <p:strVal val="visible"/>
                                      </p:to>
                                    </p:set>
                                    <p:anim calcmode="lin" valueType="num">
                                      <p:cBhvr additive="base">
                                        <p:cTn id="25" dur="500" fill="hold"/>
                                        <p:tgtEl>
                                          <p:spTgt spid="4">
                                            <p:graphicEl>
                                              <a:dgm id="{D261E8B9-5600-41B6-8E06-3892FAA261E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261E8B9-5600-41B6-8E06-3892FAA261EB}"/>
                                            </p:graphic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7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
                </p:tgtEl>
              </p:cMediaNode>
            </p:audio>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sz="quarter" idx="1"/>
          </p:nvPr>
        </p:nvSpPr>
        <p:spPr/>
        <p:txBody>
          <a:bodyPr>
            <a:normAutofit/>
          </a:bodyPr>
          <a:lstStyle/>
          <a:p>
            <a:pPr marL="0" indent="0">
              <a:buNone/>
            </a:pPr>
            <a:r>
              <a:rPr lang="en-US" sz="1600" dirty="0" err="1"/>
              <a:t>Tomey</a:t>
            </a:r>
            <a:r>
              <a:rPr lang="en-US" sz="1600" dirty="0"/>
              <a:t>, A. (2010). </a:t>
            </a:r>
            <a:r>
              <a:rPr lang="en-US" sz="1600" i="1" dirty="0"/>
              <a:t>Nursing theorist and their work</a:t>
            </a:r>
            <a:r>
              <a:rPr lang="en-US" sz="1600" dirty="0"/>
              <a:t>. Maryland Heights, MO: Mosby Elsevier</a:t>
            </a:r>
            <a:r>
              <a:rPr lang="en-US" sz="1600" dirty="0" smtClean="0"/>
              <a:t>.</a:t>
            </a:r>
          </a:p>
          <a:p>
            <a:pPr marL="0" indent="0">
              <a:buNone/>
            </a:pPr>
            <a:r>
              <a:rPr lang="en-US" sz="1600" dirty="0"/>
              <a:t>Pender, N, </a:t>
            </a:r>
            <a:r>
              <a:rPr lang="en-US" sz="1600" dirty="0" err="1"/>
              <a:t>Murdaugh</a:t>
            </a:r>
            <a:r>
              <a:rPr lang="en-US" sz="1600" dirty="0"/>
              <a:t>, C, &amp; Parsons, M. (2006). </a:t>
            </a:r>
            <a:r>
              <a:rPr lang="en-US" sz="1600" i="1" dirty="0"/>
              <a:t>Health promotion in nursing practice fifth edition</a:t>
            </a:r>
            <a:r>
              <a:rPr lang="en-US" sz="1600" dirty="0"/>
              <a:t>. Upper Saddle River, NJ: Pearson Education, Inc</a:t>
            </a:r>
            <a:r>
              <a:rPr lang="en-US" sz="1600" dirty="0" smtClean="0"/>
              <a:t>.</a:t>
            </a:r>
          </a:p>
          <a:p>
            <a:pPr marL="0" indent="0">
              <a:buNone/>
            </a:pPr>
            <a:r>
              <a:rPr lang="en-US" sz="1600" dirty="0"/>
              <a:t>Peterson, S, &amp; </a:t>
            </a:r>
            <a:r>
              <a:rPr lang="en-US" sz="1600" dirty="0" err="1"/>
              <a:t>Bredow</a:t>
            </a:r>
            <a:r>
              <a:rPr lang="en-US" sz="1600" dirty="0"/>
              <a:t>, T. (2009). </a:t>
            </a:r>
            <a:r>
              <a:rPr lang="en-US" sz="1600" i="1" dirty="0"/>
              <a:t>Middle range theories application to nursing research second edition</a:t>
            </a:r>
            <a:r>
              <a:rPr lang="en-US" sz="1600" dirty="0"/>
              <a:t>. Philadelphia, PA: </a:t>
            </a:r>
            <a:r>
              <a:rPr lang="en-US" sz="1600" dirty="0" err="1"/>
              <a:t>Wolters</a:t>
            </a:r>
            <a:r>
              <a:rPr lang="en-US" sz="1600" dirty="0"/>
              <a:t> Kluwer/</a:t>
            </a:r>
            <a:r>
              <a:rPr lang="en-US" sz="1600" dirty="0" err="1"/>
              <a:t>Lipincott</a:t>
            </a:r>
            <a:r>
              <a:rPr lang="en-US" sz="1600" dirty="0"/>
              <a:t> Williams &amp; </a:t>
            </a:r>
            <a:r>
              <a:rPr lang="en-US" sz="1600" dirty="0" smtClean="0"/>
              <a:t>.</a:t>
            </a:r>
          </a:p>
          <a:p>
            <a:pPr marL="0" indent="0">
              <a:buNone/>
            </a:pPr>
            <a:r>
              <a:rPr lang="en-US" sz="1600" dirty="0"/>
              <a:t>McEwen, M, &amp; Wills, Evelyn. (2007). </a:t>
            </a:r>
            <a:r>
              <a:rPr lang="en-US" sz="1600" i="1" dirty="0"/>
              <a:t>Theoretical basis for nursing second edition</a:t>
            </a:r>
            <a:r>
              <a:rPr lang="en-US" sz="1600" dirty="0"/>
              <a:t>. Philadelphia, PA: </a:t>
            </a:r>
            <a:r>
              <a:rPr lang="en-US" sz="1600" dirty="0" err="1"/>
              <a:t>Wolters</a:t>
            </a:r>
            <a:r>
              <a:rPr lang="en-US" sz="1600" dirty="0"/>
              <a:t> Kluwer/</a:t>
            </a:r>
            <a:r>
              <a:rPr lang="en-US" sz="1600" dirty="0" err="1"/>
              <a:t>Lipincott</a:t>
            </a:r>
            <a:r>
              <a:rPr lang="en-US" sz="1600" dirty="0"/>
              <a:t> Williams &amp; </a:t>
            </a:r>
            <a:r>
              <a:rPr lang="en-US" sz="1600" dirty="0" smtClean="0"/>
              <a:t>.</a:t>
            </a:r>
          </a:p>
          <a:p>
            <a:pPr marL="0" indent="0">
              <a:buNone/>
            </a:pPr>
            <a:r>
              <a:rPr lang="en-US" sz="1600" dirty="0"/>
              <a:t>Kearney-Nunnery, R. (2008). </a:t>
            </a:r>
            <a:r>
              <a:rPr lang="en-US" sz="1600" i="1" dirty="0"/>
              <a:t>Advancing your career concepts of professional nursing</a:t>
            </a:r>
            <a:r>
              <a:rPr lang="en-US" sz="1600" dirty="0"/>
              <a:t>. Philadelphia, PA: F.A. Davis Company</a:t>
            </a:r>
            <a:r>
              <a:rPr lang="en-US" sz="1600" dirty="0" smtClean="0"/>
              <a:t>.</a:t>
            </a:r>
          </a:p>
          <a:p>
            <a:pPr marL="0" indent="0">
              <a:buNone/>
            </a:pPr>
            <a:endParaRPr lang="en-US" sz="1600" dirty="0" smtClean="0"/>
          </a:p>
        </p:txBody>
      </p:sp>
    </p:spTree>
    <p:extLst>
      <p:ext uri="{BB962C8B-B14F-4D97-AF65-F5344CB8AC3E}">
        <p14:creationId xmlns:p14="http://schemas.microsoft.com/office/powerpoint/2010/main" val="2674303939"/>
      </p:ext>
    </p:extLst>
  </p:cSld>
  <p:clrMapOvr>
    <a:masterClrMapping/>
  </p:clrMapOvr>
  <mc:AlternateContent xmlns:mc="http://schemas.openxmlformats.org/markup-compatibility/2006">
    <mc:Choice xmlns:p14="http://schemas.microsoft.com/office/powerpoint/2010/main" Requires="p14">
      <p:transition spd="slow" p14:dur="2000" advTm="4272"/>
    </mc:Choice>
    <mc:Fallback>
      <p:transition spd="slow" advTm="427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 QUESTIONS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1.  After viewing our presentation, can you think of ways that you use the HPM in your nursing practice or personal life?  How would you incorporate this model if you do not currently utilize it?</a:t>
            </a:r>
          </a:p>
          <a:p>
            <a:r>
              <a:rPr lang="en-US" dirty="0" smtClean="0"/>
              <a:t>2. According to Middle Range Theories Application to Nursing Research, “application of the HPM is untested in acute care settings and with clients whose health concerns are urgent or living condition are unstable”.  Why do you think it would be hard to apply to these situations?</a:t>
            </a:r>
          </a:p>
          <a:p>
            <a:r>
              <a:rPr lang="en-US" dirty="0" smtClean="0"/>
              <a:t>3. BMI, dietary journal, exercise evaluation and lifestyle questionnaire are examples of assessment tools that can be used with the HPM.  Can you identify strengths or weaknesses of these or do you use a different assessment that would apply to the HPM?</a:t>
            </a:r>
            <a:endParaRPr lang="en-US" dirty="0"/>
          </a:p>
        </p:txBody>
      </p:sp>
    </p:spTree>
    <p:extLst>
      <p:ext uri="{BB962C8B-B14F-4D97-AF65-F5344CB8AC3E}">
        <p14:creationId xmlns:p14="http://schemas.microsoft.com/office/powerpoint/2010/main" val="2762591482"/>
      </p:ext>
    </p:extLst>
  </p:cSld>
  <p:clrMapOvr>
    <a:masterClrMapping/>
  </p:clrMapOvr>
  <mc:AlternateContent xmlns:mc="http://schemas.openxmlformats.org/markup-compatibility/2006">
    <mc:Choice xmlns:p14="http://schemas.microsoft.com/office/powerpoint/2010/main" Requires="p14">
      <p:transition spd="slow" p14:dur="2000" advTm="44182"/>
    </mc:Choice>
    <mc:Fallback>
      <p:transition spd="slow" advTm="44182"/>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Your Viewing Pleasure…</a:t>
            </a:r>
            <a:endParaRPr lang="en-US" dirty="0"/>
          </a:p>
        </p:txBody>
      </p:sp>
      <p:sp>
        <p:nvSpPr>
          <p:cNvPr id="3" name="Content Placeholder 2"/>
          <p:cNvSpPr>
            <a:spLocks noGrp="1"/>
          </p:cNvSpPr>
          <p:nvPr>
            <p:ph sz="quarter" idx="1"/>
          </p:nvPr>
        </p:nvSpPr>
        <p:spPr/>
        <p:txBody>
          <a:bodyPr/>
          <a:lstStyle/>
          <a:p>
            <a:pPr marL="0" indent="0">
              <a:buNone/>
            </a:pPr>
            <a:r>
              <a:rPr lang="en-US" dirty="0">
                <a:hlinkClick r:id="rId2"/>
              </a:rPr>
              <a:t>http://</a:t>
            </a:r>
            <a:r>
              <a:rPr lang="en-US" dirty="0" smtClean="0">
                <a:hlinkClick r:id="rId2"/>
              </a:rPr>
              <a:t>www.youtube.com/watch?v=ykz8DhqnWzI</a:t>
            </a:r>
            <a:endParaRPr lang="en-US" dirty="0" smtClean="0"/>
          </a:p>
          <a:p>
            <a:pPr marL="0" indent="0">
              <a:buNone/>
            </a:pPr>
            <a:endParaRPr lang="en-US" dirty="0"/>
          </a:p>
        </p:txBody>
      </p:sp>
      <p:sp>
        <p:nvSpPr>
          <p:cNvPr id="4" name="TextBox 3"/>
          <p:cNvSpPr txBox="1"/>
          <p:nvPr/>
        </p:nvSpPr>
        <p:spPr>
          <a:xfrm>
            <a:off x="990600" y="5638800"/>
            <a:ext cx="6553200" cy="369332"/>
          </a:xfrm>
          <a:prstGeom prst="rect">
            <a:avLst/>
          </a:prstGeom>
          <a:noFill/>
        </p:spPr>
        <p:txBody>
          <a:bodyPr wrap="square" rtlCol="0">
            <a:spAutoFit/>
          </a:bodyPr>
          <a:lstStyle/>
          <a:p>
            <a:r>
              <a:rPr lang="en-US" dirty="0" smtClean="0"/>
              <a:t>The original pioneer of health promotion!</a:t>
            </a:r>
            <a:endParaRPr lang="en-US" dirty="0"/>
          </a:p>
        </p:txBody>
      </p:sp>
      <p:sp>
        <p:nvSpPr>
          <p:cNvPr id="5" name="Rectangle 4"/>
          <p:cNvSpPr/>
          <p:nvPr/>
        </p:nvSpPr>
        <p:spPr>
          <a:xfrm>
            <a:off x="1143000" y="1676400"/>
            <a:ext cx="184731" cy="461665"/>
          </a:xfrm>
          <a:prstGeom prst="rect">
            <a:avLst/>
          </a:prstGeom>
        </p:spPr>
        <p:txBody>
          <a:bodyPr wrap="none">
            <a:spAutoFit/>
          </a:bodyPr>
          <a:lstStyle/>
          <a:p>
            <a:pPr lvl="0">
              <a:spcBef>
                <a:spcPts val="600"/>
              </a:spcBef>
              <a:buClr>
                <a:srgbClr val="FE8637"/>
              </a:buClr>
              <a:buSzPct val="70000"/>
            </a:pPr>
            <a:endParaRPr lang="en-US" sz="2400" dirty="0">
              <a:solidFill>
                <a:prstClr val="black"/>
              </a:solidFill>
            </a:endParaRPr>
          </a:p>
        </p:txBody>
      </p:sp>
    </p:spTree>
    <p:extLst>
      <p:ext uri="{BB962C8B-B14F-4D97-AF65-F5344CB8AC3E}">
        <p14:creationId xmlns:p14="http://schemas.microsoft.com/office/powerpoint/2010/main" val="3815420863"/>
      </p:ext>
    </p:extLst>
  </p:cSld>
  <p:clrMapOvr>
    <a:masterClrMapping/>
  </p:clrMapOvr>
  <mc:AlternateContent xmlns:mc="http://schemas.openxmlformats.org/markup-compatibility/2006">
    <mc:Choice xmlns:p14="http://schemas.microsoft.com/office/powerpoint/2010/main" Requires="p14">
      <p:transition spd="slow" p14:dur="2000" advTm="5720"/>
    </mc:Choice>
    <mc:Fallback>
      <p:transition spd="slow" advTm="572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refers to</a:t>
            </a:r>
            <a:endParaRPr lang="en-US" dirty="0"/>
          </a:p>
        </p:txBody>
      </p:sp>
      <p:sp>
        <p:nvSpPr>
          <p:cNvPr id="3" name="Content Placeholder 2"/>
          <p:cNvSpPr>
            <a:spLocks noGrp="1"/>
          </p:cNvSpPr>
          <p:nvPr>
            <p:ph sz="quarter" idx="1"/>
          </p:nvPr>
        </p:nvSpPr>
        <p:spPr/>
        <p:txBody>
          <a:bodyPr/>
          <a:lstStyle/>
          <a:p>
            <a:r>
              <a:rPr lang="en-US" dirty="0" smtClean="0"/>
              <a:t>Individuals </a:t>
            </a:r>
          </a:p>
          <a:p>
            <a:r>
              <a:rPr lang="en-US" dirty="0" smtClean="0"/>
              <a:t>Families</a:t>
            </a:r>
          </a:p>
          <a:p>
            <a:r>
              <a:rPr lang="en-US" dirty="0" smtClean="0"/>
              <a:t>Communities</a:t>
            </a:r>
          </a:p>
        </p:txBody>
      </p:sp>
      <p:pic>
        <p:nvPicPr>
          <p:cNvPr id="4" name="Picture 3" descr="SANDY.jpg"/>
          <p:cNvPicPr>
            <a:picLocks noChangeAspect="1"/>
          </p:cNvPicPr>
          <p:nvPr/>
        </p:nvPicPr>
        <p:blipFill>
          <a:blip r:embed="rId3" cstate="print"/>
          <a:stretch>
            <a:fillRect/>
          </a:stretch>
        </p:blipFill>
        <p:spPr>
          <a:xfrm>
            <a:off x="4114800" y="1066800"/>
            <a:ext cx="1009650" cy="1009650"/>
          </a:xfrm>
          <a:prstGeom prst="rect">
            <a:avLst/>
          </a:prstGeom>
        </p:spPr>
      </p:pic>
      <p:pic>
        <p:nvPicPr>
          <p:cNvPr id="5" name="Picture 4" descr="steve-family.jpg"/>
          <p:cNvPicPr>
            <a:picLocks noChangeAspect="1"/>
          </p:cNvPicPr>
          <p:nvPr/>
        </p:nvPicPr>
        <p:blipFill>
          <a:blip r:embed="rId4" cstate="print"/>
          <a:stretch>
            <a:fillRect/>
          </a:stretch>
        </p:blipFill>
        <p:spPr>
          <a:xfrm>
            <a:off x="3143250" y="2000250"/>
            <a:ext cx="2857500" cy="2857500"/>
          </a:xfrm>
          <a:prstGeom prst="rect">
            <a:avLst/>
          </a:prstGeom>
        </p:spPr>
      </p:pic>
      <p:pic>
        <p:nvPicPr>
          <p:cNvPr id="6" name="Picture 5" descr="sporting-event.jpg"/>
          <p:cNvPicPr>
            <a:picLocks noChangeAspect="1"/>
          </p:cNvPicPr>
          <p:nvPr/>
        </p:nvPicPr>
        <p:blipFill>
          <a:blip r:embed="rId5" cstate="print"/>
          <a:stretch>
            <a:fillRect/>
          </a:stretch>
        </p:blipFill>
        <p:spPr>
          <a:xfrm>
            <a:off x="1600200" y="3048000"/>
            <a:ext cx="6350000" cy="27178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509"/>
    </mc:Choice>
    <mc:Fallback>
      <p:transition spd="slow" advTm="65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6668431" cy="415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986434"/>
      </p:ext>
    </p:extLst>
  </p:cSld>
  <p:clrMapOvr>
    <a:masterClrMapping/>
  </p:clrMapOvr>
  <mc:AlternateContent xmlns:mc="http://schemas.openxmlformats.org/markup-compatibility/2006">
    <mc:Choice xmlns:p14="http://schemas.microsoft.com/office/powerpoint/2010/main" Requires="p14">
      <p:transition spd="slow" p14:dur="2000" advTm="2787"/>
    </mc:Choice>
    <mc:Fallback>
      <p:transition spd="slow" advTm="278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Individual factors include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51438846"/>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4267200" y="3124200"/>
            <a:ext cx="609600" cy="609600"/>
          </a:xfrm>
          <a:prstGeom prst="rect">
            <a:avLst/>
          </a:prstGeom>
        </p:spPr>
      </p:pic>
    </p:spTree>
    <p:custDataLst>
      <p:tags r:id="rId1"/>
    </p:custDataLst>
    <p:extLst>
      <p:ext uri="{BB962C8B-B14F-4D97-AF65-F5344CB8AC3E}">
        <p14:creationId xmlns:p14="http://schemas.microsoft.com/office/powerpoint/2010/main" val="3684313714"/>
      </p:ext>
    </p:extLst>
  </p:cSld>
  <p:clrMapOvr>
    <a:masterClrMapping/>
  </p:clrMapOvr>
  <mc:AlternateContent xmlns:mc="http://schemas.openxmlformats.org/markup-compatibility/2006">
    <mc:Choice xmlns:p14="http://schemas.microsoft.com/office/powerpoint/2010/main" Requires="p14">
      <p:transition spd="slow" p14:dur="2000" advTm="8475"/>
    </mc:Choice>
    <mc:Fallback>
      <p:transition spd="slow" advTm="84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35D6BB98-CF9D-435F-ACD2-3A7CCAF1B9F5}"/>
                                            </p:graphicEl>
                                          </p:spTgt>
                                        </p:tgtEl>
                                        <p:attrNameLst>
                                          <p:attrName>style.visibility</p:attrName>
                                        </p:attrNameLst>
                                      </p:cBhvr>
                                      <p:to>
                                        <p:strVal val="visible"/>
                                      </p:to>
                                    </p:set>
                                    <p:anim calcmode="lin" valueType="num">
                                      <p:cBhvr additive="base">
                                        <p:cTn id="7" dur="500" fill="hold"/>
                                        <p:tgtEl>
                                          <p:spTgt spid="4">
                                            <p:graphicEl>
                                              <a:dgm id="{35D6BB98-CF9D-435F-ACD2-3A7CCAF1B9F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35D6BB98-CF9D-435F-ACD2-3A7CCAF1B9F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24A72857-A888-4E85-A439-534E39530C09}"/>
                                            </p:graphicEl>
                                          </p:spTgt>
                                        </p:tgtEl>
                                        <p:attrNameLst>
                                          <p:attrName>style.visibility</p:attrName>
                                        </p:attrNameLst>
                                      </p:cBhvr>
                                      <p:to>
                                        <p:strVal val="visible"/>
                                      </p:to>
                                    </p:set>
                                    <p:anim calcmode="lin" valueType="num">
                                      <p:cBhvr additive="base">
                                        <p:cTn id="13" dur="500" fill="hold"/>
                                        <p:tgtEl>
                                          <p:spTgt spid="4">
                                            <p:graphicEl>
                                              <a:dgm id="{24A72857-A888-4E85-A439-534E39530C0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24A72857-A888-4E85-A439-534E39530C0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8880432A-A915-4D05-B44E-1449A972D359}"/>
                                            </p:graphicEl>
                                          </p:spTgt>
                                        </p:tgtEl>
                                        <p:attrNameLst>
                                          <p:attrName>style.visibility</p:attrName>
                                        </p:attrNameLst>
                                      </p:cBhvr>
                                      <p:to>
                                        <p:strVal val="visible"/>
                                      </p:to>
                                    </p:set>
                                    <p:anim calcmode="lin" valueType="num">
                                      <p:cBhvr additive="base">
                                        <p:cTn id="19" dur="500" fill="hold"/>
                                        <p:tgtEl>
                                          <p:spTgt spid="4">
                                            <p:graphicEl>
                                              <a:dgm id="{8880432A-A915-4D05-B44E-1449A972D35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8880432A-A915-4D05-B44E-1449A972D359}"/>
                                            </p:graphic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 factors</a:t>
            </a:r>
            <a:endParaRPr lang="en-US" dirty="0"/>
          </a:p>
        </p:txBody>
      </p:sp>
      <p:sp>
        <p:nvSpPr>
          <p:cNvPr id="3" name="Content Placeholder 2"/>
          <p:cNvSpPr>
            <a:spLocks noGrp="1"/>
          </p:cNvSpPr>
          <p:nvPr>
            <p:ph sz="quarter" idx="1"/>
          </p:nvPr>
        </p:nvSpPr>
        <p:spPr/>
        <p:txBody>
          <a:bodyPr/>
          <a:lstStyle/>
          <a:p>
            <a:r>
              <a:rPr lang="en-US" dirty="0" smtClean="0"/>
              <a:t>Age</a:t>
            </a:r>
          </a:p>
          <a:p>
            <a:r>
              <a:rPr lang="en-US" dirty="0" smtClean="0"/>
              <a:t>Body Mass Index</a:t>
            </a:r>
          </a:p>
          <a:p>
            <a:r>
              <a:rPr lang="en-US" dirty="0" smtClean="0"/>
              <a:t>Pubertal status</a:t>
            </a:r>
          </a:p>
          <a:p>
            <a:r>
              <a:rPr lang="en-US" dirty="0" smtClean="0"/>
              <a:t>Menopausal status</a:t>
            </a:r>
          </a:p>
          <a:p>
            <a:r>
              <a:rPr lang="en-US" dirty="0" smtClean="0"/>
              <a:t>Aerobic capacity</a:t>
            </a:r>
          </a:p>
          <a:p>
            <a:r>
              <a:rPr lang="en-US" dirty="0" smtClean="0"/>
              <a:t>Strength</a:t>
            </a:r>
          </a:p>
          <a:p>
            <a:r>
              <a:rPr lang="en-US" dirty="0" smtClean="0"/>
              <a:t>Agility</a:t>
            </a:r>
          </a:p>
          <a:p>
            <a:r>
              <a:rPr lang="en-US" dirty="0" smtClean="0"/>
              <a:t>Balance</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07488583"/>
      </p:ext>
    </p:extLst>
  </p:cSld>
  <p:clrMapOvr>
    <a:masterClrMapping/>
  </p:clrMapOvr>
  <mc:AlternateContent xmlns:mc="http://schemas.openxmlformats.org/markup-compatibility/2006">
    <mc:Choice xmlns:p14="http://schemas.microsoft.com/office/powerpoint/2010/main" Requires="p14">
      <p:transition spd="slow" p14:dur="2000" advTm="2689"/>
    </mc:Choice>
    <mc:Fallback>
      <p:transition spd="slow" advTm="2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Sociocultural</a:t>
            </a:r>
            <a:r>
              <a:rPr lang="en-US" dirty="0" smtClean="0"/>
              <a:t> factors</a:t>
            </a:r>
            <a:endParaRPr lang="en-US" dirty="0"/>
          </a:p>
        </p:txBody>
      </p:sp>
      <p:sp>
        <p:nvSpPr>
          <p:cNvPr id="3" name="Content Placeholder 2"/>
          <p:cNvSpPr>
            <a:spLocks noGrp="1"/>
          </p:cNvSpPr>
          <p:nvPr>
            <p:ph sz="quarter" idx="1"/>
          </p:nvPr>
        </p:nvSpPr>
        <p:spPr/>
        <p:txBody>
          <a:bodyPr/>
          <a:lstStyle/>
          <a:p>
            <a:r>
              <a:rPr lang="en-US" dirty="0" smtClean="0"/>
              <a:t>Race</a:t>
            </a:r>
          </a:p>
          <a:p>
            <a:r>
              <a:rPr lang="en-US" dirty="0" smtClean="0"/>
              <a:t>Ethnicity</a:t>
            </a:r>
          </a:p>
          <a:p>
            <a:r>
              <a:rPr lang="en-US" dirty="0" smtClean="0"/>
              <a:t>Acculturation</a:t>
            </a:r>
          </a:p>
          <a:p>
            <a:r>
              <a:rPr lang="en-US" dirty="0" smtClean="0"/>
              <a:t>Education</a:t>
            </a:r>
          </a:p>
          <a:p>
            <a:r>
              <a:rPr lang="en-US" dirty="0" smtClean="0"/>
              <a:t>Socioeconomic status</a:t>
            </a:r>
            <a:endParaRPr lang="en-US" dirty="0"/>
          </a:p>
        </p:txBody>
      </p:sp>
      <p:pic>
        <p:nvPicPr>
          <p:cNvPr id="4"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200" y="31242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3314"/>
    </mc:Choice>
    <mc:Fallback>
      <p:transition spd="slow" advTm="133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 presetClass="mediacall" presetSubtype="0" fill="hold" nodeType="afterEffect">
                                  <p:stCondLst>
                                    <p:cond delay="0"/>
                                  </p:stCondLst>
                                  <p:childTnLst>
                                    <p:cmd type="call" cmd="playFrom(0.0)">
                                      <p:cBhvr>
                                        <p:cTn id="47"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3|1.4|1.4|1.3"/>
</p:tagLst>
</file>

<file path=ppt/tags/tag10.xml><?xml version="1.0" encoding="utf-8"?>
<p:tagLst xmlns:a="http://schemas.openxmlformats.org/drawingml/2006/main" xmlns:r="http://schemas.openxmlformats.org/officeDocument/2006/relationships" xmlns:p="http://schemas.openxmlformats.org/presentationml/2006/main">
  <p:tag name="TIMING" val="|1.4|1.9|1.8|1.8"/>
</p:tagLst>
</file>

<file path=ppt/tags/tag11.xml><?xml version="1.0" encoding="utf-8"?>
<p:tagLst xmlns:a="http://schemas.openxmlformats.org/drawingml/2006/main" xmlns:r="http://schemas.openxmlformats.org/officeDocument/2006/relationships" xmlns:p="http://schemas.openxmlformats.org/presentationml/2006/main">
  <p:tag name="TIMING" val="|1.6|2.8|3.5"/>
</p:tagLst>
</file>

<file path=ppt/tags/tag12.xml><?xml version="1.0" encoding="utf-8"?>
<p:tagLst xmlns:a="http://schemas.openxmlformats.org/drawingml/2006/main" xmlns:r="http://schemas.openxmlformats.org/officeDocument/2006/relationships" xmlns:p="http://schemas.openxmlformats.org/presentationml/2006/main">
  <p:tag name="TIMING" val="|1.3|2.6|2.8|3.1|2.7|2.2"/>
</p:tagLst>
</file>

<file path=ppt/tags/tag13.xml><?xml version="1.0" encoding="utf-8"?>
<p:tagLst xmlns:a="http://schemas.openxmlformats.org/drawingml/2006/main" xmlns:r="http://schemas.openxmlformats.org/officeDocument/2006/relationships" xmlns:p="http://schemas.openxmlformats.org/presentationml/2006/main">
  <p:tag name="TIMING" val="|1.7|3.3|2.9|2.9|3.1|2.9"/>
</p:tagLst>
</file>

<file path=ppt/tags/tag14.xml><?xml version="1.0" encoding="utf-8"?>
<p:tagLst xmlns:a="http://schemas.openxmlformats.org/drawingml/2006/main" xmlns:r="http://schemas.openxmlformats.org/officeDocument/2006/relationships" xmlns:p="http://schemas.openxmlformats.org/presentationml/2006/main">
  <p:tag name="TIMING" val="|1.7|1.2"/>
</p:tagLst>
</file>

<file path=ppt/tags/tag15.xml><?xml version="1.0" encoding="utf-8"?>
<p:tagLst xmlns:a="http://schemas.openxmlformats.org/drawingml/2006/main" xmlns:r="http://schemas.openxmlformats.org/officeDocument/2006/relationships" xmlns:p="http://schemas.openxmlformats.org/presentationml/2006/main">
  <p:tag name="TIMING" val="|2.6"/>
</p:tagLst>
</file>

<file path=ppt/tags/tag16.xml><?xml version="1.0" encoding="utf-8"?>
<p:tagLst xmlns:a="http://schemas.openxmlformats.org/drawingml/2006/main" xmlns:r="http://schemas.openxmlformats.org/officeDocument/2006/relationships" xmlns:p="http://schemas.openxmlformats.org/presentationml/2006/main">
  <p:tag name="TIMING" val="|1.4"/>
</p:tagLst>
</file>

<file path=ppt/tags/tag17.xml><?xml version="1.0" encoding="utf-8"?>
<p:tagLst xmlns:a="http://schemas.openxmlformats.org/drawingml/2006/main" xmlns:r="http://schemas.openxmlformats.org/officeDocument/2006/relationships" xmlns:p="http://schemas.openxmlformats.org/presentationml/2006/main">
  <p:tag name="TIMING" val="|4|0.9|0.8|0.8|0.8|0.7|0.7|0.7|0.7|0.7|0.8"/>
</p:tagLst>
</file>

<file path=ppt/tags/tag18.xml><?xml version="1.0" encoding="utf-8"?>
<p:tagLst xmlns:a="http://schemas.openxmlformats.org/drawingml/2006/main" xmlns:r="http://schemas.openxmlformats.org/officeDocument/2006/relationships" xmlns:p="http://schemas.openxmlformats.org/presentationml/2006/main">
  <p:tag name="TIMING" val="|1|5.3"/>
</p:tagLst>
</file>

<file path=ppt/tags/tag19.xml><?xml version="1.0" encoding="utf-8"?>
<p:tagLst xmlns:a="http://schemas.openxmlformats.org/drawingml/2006/main" xmlns:r="http://schemas.openxmlformats.org/officeDocument/2006/relationships" xmlns:p="http://schemas.openxmlformats.org/presentationml/2006/main">
  <p:tag name="TIMING" val="|4.4"/>
</p:tagLst>
</file>

<file path=ppt/tags/tag2.xml><?xml version="1.0" encoding="utf-8"?>
<p:tagLst xmlns:a="http://schemas.openxmlformats.org/drawingml/2006/main" xmlns:r="http://schemas.openxmlformats.org/officeDocument/2006/relationships" xmlns:p="http://schemas.openxmlformats.org/presentationml/2006/main">
  <p:tag name="TIMING" val="|3.2|2.1|2.5|3.1|0.8|1"/>
</p:tagLst>
</file>

<file path=ppt/tags/tag20.xml><?xml version="1.0" encoding="utf-8"?>
<p:tagLst xmlns:a="http://schemas.openxmlformats.org/drawingml/2006/main" xmlns:r="http://schemas.openxmlformats.org/officeDocument/2006/relationships" xmlns:p="http://schemas.openxmlformats.org/presentationml/2006/main">
  <p:tag name="TIMING" val="|1.9|1.7"/>
</p:tagLst>
</file>

<file path=ppt/tags/tag21.xml><?xml version="1.0" encoding="utf-8"?>
<p:tagLst xmlns:a="http://schemas.openxmlformats.org/drawingml/2006/main" xmlns:r="http://schemas.openxmlformats.org/officeDocument/2006/relationships" xmlns:p="http://schemas.openxmlformats.org/presentationml/2006/main">
  <p:tag name="TIMING" val="|3.5"/>
</p:tagLst>
</file>

<file path=ppt/tags/tag22.xml><?xml version="1.0" encoding="utf-8"?>
<p:tagLst xmlns:a="http://schemas.openxmlformats.org/drawingml/2006/main" xmlns:r="http://schemas.openxmlformats.org/officeDocument/2006/relationships" xmlns:p="http://schemas.openxmlformats.org/presentationml/2006/main">
  <p:tag name="TIMING" val="|1.4|3.4|4.5|1.5"/>
</p:tagLst>
</file>

<file path=ppt/tags/tag23.xml><?xml version="1.0" encoding="utf-8"?>
<p:tagLst xmlns:a="http://schemas.openxmlformats.org/drawingml/2006/main" xmlns:r="http://schemas.openxmlformats.org/officeDocument/2006/relationships" xmlns:p="http://schemas.openxmlformats.org/presentationml/2006/main">
  <p:tag name="TIMING" val="|1.3|1.3"/>
</p:tagLst>
</file>

<file path=ppt/tags/tag24.xml><?xml version="1.0" encoding="utf-8"?>
<p:tagLst xmlns:a="http://schemas.openxmlformats.org/drawingml/2006/main" xmlns:r="http://schemas.openxmlformats.org/officeDocument/2006/relationships" xmlns:p="http://schemas.openxmlformats.org/presentationml/2006/main">
  <p:tag name="TIMING" val="|1.6|2.9|2.3|3|2.7"/>
</p:tagLst>
</file>

<file path=ppt/tags/tag3.xml><?xml version="1.0" encoding="utf-8"?>
<p:tagLst xmlns:a="http://schemas.openxmlformats.org/drawingml/2006/main" xmlns:r="http://schemas.openxmlformats.org/officeDocument/2006/relationships" xmlns:p="http://schemas.openxmlformats.org/presentationml/2006/main">
  <p:tag name="TIMING" val="|2.3|2|2.2|1.8"/>
</p:tagLst>
</file>

<file path=ppt/tags/tag4.xml><?xml version="1.0" encoding="utf-8"?>
<p:tagLst xmlns:a="http://schemas.openxmlformats.org/drawingml/2006/main" xmlns:r="http://schemas.openxmlformats.org/officeDocument/2006/relationships" xmlns:p="http://schemas.openxmlformats.org/presentationml/2006/main">
  <p:tag name="TIMING" val="|2.7|0.9|1.2"/>
</p:tagLst>
</file>

<file path=ppt/tags/tag5.xml><?xml version="1.0" encoding="utf-8"?>
<p:tagLst xmlns:a="http://schemas.openxmlformats.org/drawingml/2006/main" xmlns:r="http://schemas.openxmlformats.org/officeDocument/2006/relationships" xmlns:p="http://schemas.openxmlformats.org/presentationml/2006/main">
  <p:tag name="TIMING" val="|1.5|1.9|2"/>
</p:tagLst>
</file>

<file path=ppt/tags/tag6.xml><?xml version="1.0" encoding="utf-8"?>
<p:tagLst xmlns:a="http://schemas.openxmlformats.org/drawingml/2006/main" xmlns:r="http://schemas.openxmlformats.org/officeDocument/2006/relationships" xmlns:p="http://schemas.openxmlformats.org/presentationml/2006/main">
  <p:tag name="TIMING" val="|2|1.5|1.7|1.5|1.4|1.6"/>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TIMING" val="|1.5|2.6|2.1|2.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554</TotalTime>
  <Words>1326</Words>
  <Application>Microsoft Office PowerPoint</Application>
  <PresentationFormat>On-screen Show (4:3)</PresentationFormat>
  <Paragraphs>163</Paragraphs>
  <Slides>42</Slides>
  <Notes>1</Notes>
  <HiddenSlides>0</HiddenSlides>
  <MMClips>20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Oriel</vt:lpstr>
      <vt:lpstr>Document</vt:lpstr>
      <vt:lpstr>Nola Pender Health Promotion Model</vt:lpstr>
      <vt:lpstr>Presented By</vt:lpstr>
      <vt:lpstr>Historical Evolution of Health Promotion Theory</vt:lpstr>
      <vt:lpstr>Metaparadigms</vt:lpstr>
      <vt:lpstr>Person refers to</vt:lpstr>
      <vt:lpstr>PowerPoint Presentation</vt:lpstr>
      <vt:lpstr>Individual factors include</vt:lpstr>
      <vt:lpstr>Biologic factors</vt:lpstr>
      <vt:lpstr>Sociocultural factors</vt:lpstr>
      <vt:lpstr>Psychological factors</vt:lpstr>
      <vt:lpstr>Self Efficacy</vt:lpstr>
      <vt:lpstr>Success Breeds Success</vt:lpstr>
      <vt:lpstr>Building Healthy Communities</vt:lpstr>
      <vt:lpstr>Environment</vt:lpstr>
      <vt:lpstr>Environment</vt:lpstr>
      <vt:lpstr>Nursing</vt:lpstr>
      <vt:lpstr>Nursing</vt:lpstr>
      <vt:lpstr>PowerPoint Presentation</vt:lpstr>
      <vt:lpstr>health</vt:lpstr>
      <vt:lpstr>Concepts Unique To Model</vt:lpstr>
      <vt:lpstr>How Pender’s HPM can be used in clinical practice</vt:lpstr>
      <vt:lpstr>HPM: Framework for patient assessment</vt:lpstr>
      <vt:lpstr>PowerPoint Presentation</vt:lpstr>
      <vt:lpstr>PowerPoint Presentation</vt:lpstr>
      <vt:lpstr>PowerPoint Presentation</vt:lpstr>
      <vt:lpstr>PowerPoint Presentation</vt:lpstr>
      <vt:lpstr>Nursing Education</vt:lpstr>
      <vt:lpstr>Current Research Status of Health Promotion Theory</vt:lpstr>
      <vt:lpstr>Strengths</vt:lpstr>
      <vt:lpstr>Strength</vt:lpstr>
      <vt:lpstr>Strength</vt:lpstr>
      <vt:lpstr>PowerPoint Presentation</vt:lpstr>
      <vt:lpstr>Limitations</vt:lpstr>
      <vt:lpstr>Limitation</vt:lpstr>
      <vt:lpstr>PowerPoint Presentation</vt:lpstr>
      <vt:lpstr>Limitation</vt:lpstr>
      <vt:lpstr>PowerPoint Presentation</vt:lpstr>
      <vt:lpstr>In summary…</vt:lpstr>
      <vt:lpstr>PowerPoint Presentation</vt:lpstr>
      <vt:lpstr>References</vt:lpstr>
      <vt:lpstr>DISCUSSION QUESTIONS</vt:lpstr>
      <vt:lpstr>For Your Viewing Pleasure…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and Rick</dc:creator>
  <cp:lastModifiedBy>Chris and Rick</cp:lastModifiedBy>
  <cp:revision>54</cp:revision>
  <dcterms:created xsi:type="dcterms:W3CDTF">2010-10-18T20:02:32Z</dcterms:created>
  <dcterms:modified xsi:type="dcterms:W3CDTF">2010-10-25T00:34:47Z</dcterms:modified>
</cp:coreProperties>
</file>